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1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2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4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5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6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7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8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29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2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7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7.xml" ContentType="application/vnd.openxmlformats-officedocument.presentationml.tags+xml"/>
  <Override PartName="/ppt/notesSlides/notesSlide45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8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9.xml" ContentType="application/vnd.openxmlformats-officedocument.presentationml.tags+xml"/>
  <Override PartName="/ppt/notesSlides/notesSlide53.xml" ContentType="application/vnd.openxmlformats-officedocument.presentationml.notesSlide+xml"/>
  <Override PartName="/ppt/tags/tag10.xml" ContentType="application/vnd.openxmlformats-officedocument.presentationml.tags+xml"/>
  <Override PartName="/ppt/notesSlides/notesSlide54.xml" ContentType="application/vnd.openxmlformats-officedocument.presentationml.notesSlide+xml"/>
  <Override PartName="/ppt/tags/tag11.xml" ContentType="application/vnd.openxmlformats-officedocument.presentationml.tags+xml"/>
  <Override PartName="/ppt/notesSlides/notesSlide55.xml" ContentType="application/vnd.openxmlformats-officedocument.presentationml.notesSlide+xml"/>
  <Override PartName="/ppt/tags/tag12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embeddings/oleObject32.bin" ContentType="application/vnd.openxmlformats-officedocument.oleObject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7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  <p:sldMasterId id="2147483956" r:id="rId3"/>
    <p:sldMasterId id="2147483993" r:id="rId4"/>
    <p:sldMasterId id="2147484191" r:id="rId5"/>
    <p:sldMasterId id="2147484451" r:id="rId6"/>
    <p:sldMasterId id="2147484565" r:id="rId7"/>
    <p:sldMasterId id="2147484591" r:id="rId8"/>
  </p:sldMasterIdLst>
  <p:notesMasterIdLst>
    <p:notesMasterId r:id="rId83"/>
  </p:notesMasterIdLst>
  <p:handoutMasterIdLst>
    <p:handoutMasterId r:id="rId84"/>
  </p:handoutMasterIdLst>
  <p:sldIdLst>
    <p:sldId id="808" r:id="rId9"/>
    <p:sldId id="776" r:id="rId10"/>
    <p:sldId id="772" r:id="rId11"/>
    <p:sldId id="783" r:id="rId12"/>
    <p:sldId id="784" r:id="rId13"/>
    <p:sldId id="621" r:id="rId14"/>
    <p:sldId id="785" r:id="rId15"/>
    <p:sldId id="786" r:id="rId16"/>
    <p:sldId id="809" r:id="rId17"/>
    <p:sldId id="801" r:id="rId18"/>
    <p:sldId id="788" r:id="rId19"/>
    <p:sldId id="781" r:id="rId20"/>
    <p:sldId id="624" r:id="rId21"/>
    <p:sldId id="652" r:id="rId22"/>
    <p:sldId id="519" r:id="rId23"/>
    <p:sldId id="651" r:id="rId24"/>
    <p:sldId id="625" r:id="rId25"/>
    <p:sldId id="626" r:id="rId26"/>
    <p:sldId id="627" r:id="rId27"/>
    <p:sldId id="628" r:id="rId28"/>
    <p:sldId id="629" r:id="rId29"/>
    <p:sldId id="803" r:id="rId30"/>
    <p:sldId id="630" r:id="rId31"/>
    <p:sldId id="804" r:id="rId32"/>
    <p:sldId id="631" r:id="rId33"/>
    <p:sldId id="805" r:id="rId34"/>
    <p:sldId id="632" r:id="rId35"/>
    <p:sldId id="806" r:id="rId36"/>
    <p:sldId id="633" r:id="rId37"/>
    <p:sldId id="807" r:id="rId38"/>
    <p:sldId id="634" r:id="rId39"/>
    <p:sldId id="639" r:id="rId40"/>
    <p:sldId id="640" r:id="rId41"/>
    <p:sldId id="641" r:id="rId42"/>
    <p:sldId id="649" r:id="rId43"/>
    <p:sldId id="597" r:id="rId44"/>
    <p:sldId id="598" r:id="rId45"/>
    <p:sldId id="596" r:id="rId46"/>
    <p:sldId id="642" r:id="rId47"/>
    <p:sldId id="534" r:id="rId48"/>
    <p:sldId id="812" r:id="rId49"/>
    <p:sldId id="536" r:id="rId50"/>
    <p:sldId id="658" r:id="rId51"/>
    <p:sldId id="659" r:id="rId52"/>
    <p:sldId id="687" r:id="rId53"/>
    <p:sldId id="774" r:id="rId54"/>
    <p:sldId id="660" r:id="rId55"/>
    <p:sldId id="662" r:id="rId56"/>
    <p:sldId id="661" r:id="rId57"/>
    <p:sldId id="688" r:id="rId58"/>
    <p:sldId id="689" r:id="rId59"/>
    <p:sldId id="690" r:id="rId60"/>
    <p:sldId id="691" r:id="rId61"/>
    <p:sldId id="692" r:id="rId62"/>
    <p:sldId id="693" r:id="rId63"/>
    <p:sldId id="694" r:id="rId64"/>
    <p:sldId id="695" r:id="rId65"/>
    <p:sldId id="696" r:id="rId66"/>
    <p:sldId id="697" r:id="rId67"/>
    <p:sldId id="698" r:id="rId68"/>
    <p:sldId id="699" r:id="rId69"/>
    <p:sldId id="700" r:id="rId70"/>
    <p:sldId id="701" r:id="rId71"/>
    <p:sldId id="702" r:id="rId72"/>
    <p:sldId id="703" r:id="rId73"/>
    <p:sldId id="704" r:id="rId74"/>
    <p:sldId id="705" r:id="rId75"/>
    <p:sldId id="794" r:id="rId76"/>
    <p:sldId id="793" r:id="rId77"/>
    <p:sldId id="795" r:id="rId78"/>
    <p:sldId id="796" r:id="rId79"/>
    <p:sldId id="775" r:id="rId80"/>
    <p:sldId id="768" r:id="rId81"/>
    <p:sldId id="802" r:id="rId8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1" autoAdjust="0"/>
    <p:restoredTop sz="79056" autoAdjust="0"/>
  </p:normalViewPr>
  <p:slideViewPr>
    <p:cSldViewPr>
      <p:cViewPr varScale="1">
        <p:scale>
          <a:sx n="117" d="100"/>
          <a:sy n="117" d="100"/>
        </p:scale>
        <p:origin x="-26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33.wmf"/><Relationship Id="rId3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39.wmf"/><Relationship Id="rId3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33.wmf"/><Relationship Id="rId3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E94002F-FDE3-4938-A993-4DB8C0950F09}" type="datetimeFigureOut">
              <a:rPr lang="en-US" smtClean="0"/>
              <a:pPr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CD60F0E-5F40-446A-ACB1-64DA68C267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1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0E52F1F6-DC5D-4F1C-B5F7-1014541A2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24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7B2E3-98E1-492B-98AE-93849E9137D3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50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stage in most CV applications; </a:t>
            </a:r>
            <a:r>
              <a:rPr lang="en-US" dirty="0" err="1" smtClean="0"/>
              <a:t>img</a:t>
            </a:r>
            <a:r>
              <a:rPr lang="en-US" dirty="0" smtClean="0"/>
              <a:t> processing converts </a:t>
            </a:r>
            <a:r>
              <a:rPr lang="en-US" dirty="0" err="1" smtClean="0"/>
              <a:t>img</a:t>
            </a:r>
            <a:r>
              <a:rPr lang="en-US" dirty="0" smtClean="0"/>
              <a:t> into more suitable form for further analysis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3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2B6A6B-5E17-41EB-B9C7-16C1ED5FFCEF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53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6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2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E018D-B7B6-4E88-9386-B18F50D4F690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545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2B91BD-AE3D-45B2-8D19-778CAC761D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46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0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74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1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2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76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99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23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0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6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85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109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39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411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46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481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Linear filtering: weighted combination of pixels in a small neighborhood</a:t>
            </a:r>
          </a:p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61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80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36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8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C2DB194-1773-4570-B664-E9B53E9D4079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37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66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38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86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52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795CC44-627F-4466-8DB9-F57F1CDE30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40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85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795CC44-627F-4466-8DB9-F57F1CDE30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41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9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633E8-E8F7-4B89-870F-D448F351DF78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20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B024F52-5115-4E90-BC92-4DF6EA162768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42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84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226604-9998-44C9-A2D6-C34062C328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43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35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In </a:t>
            </a:r>
            <a:r>
              <a:rPr lang="en-US" dirty="0" err="1" smtClean="0">
                <a:latin typeface="Arial" pitchFamily="34" charset="0"/>
              </a:rPr>
              <a:t>matlab</a:t>
            </a:r>
            <a:r>
              <a:rPr lang="en-US" dirty="0" smtClean="0">
                <a:latin typeface="Arial" pitchFamily="34" charset="0"/>
              </a:rPr>
              <a:t>, conv2 does convolution, filter2 does correlation.  </a:t>
            </a:r>
            <a:r>
              <a:rPr lang="en-US" dirty="0" err="1" smtClean="0">
                <a:latin typeface="Arial" pitchFamily="34" charset="0"/>
              </a:rPr>
              <a:t>Imfilter</a:t>
            </a:r>
            <a:r>
              <a:rPr lang="en-US" dirty="0" smtClean="0">
                <a:latin typeface="Arial" pitchFamily="34" charset="0"/>
              </a:rPr>
              <a:t> does either if specified, correlation by default (‘</a:t>
            </a:r>
            <a:r>
              <a:rPr lang="en-US" dirty="0" err="1" smtClean="0">
                <a:latin typeface="Arial" pitchFamily="34" charset="0"/>
              </a:rPr>
              <a:t>conv</a:t>
            </a:r>
            <a:r>
              <a:rPr lang="en-US" dirty="0" smtClean="0">
                <a:latin typeface="Arial" pitchFamily="34" charset="0"/>
              </a:rPr>
              <a:t>’, ‘</a:t>
            </a:r>
            <a:r>
              <a:rPr lang="en-US" dirty="0" err="1" smtClean="0">
                <a:latin typeface="Arial" pitchFamily="34" charset="0"/>
              </a:rPr>
              <a:t>corr</a:t>
            </a:r>
            <a:r>
              <a:rPr lang="en-US" dirty="0" smtClean="0">
                <a:latin typeface="Arial" pitchFamily="34" charset="0"/>
              </a:rPr>
              <a:t>’ option)</a:t>
            </a:r>
          </a:p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E27A1-F920-4875-884E-F1E0FAD80E70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42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05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2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Kernel function h convolved</a:t>
            </a:r>
            <a:r>
              <a:rPr lang="en-US" baseline="0" dirty="0" smtClean="0">
                <a:latin typeface="Arial" pitchFamily="34" charset="0"/>
              </a:rPr>
              <a:t> with an impulse signal delta reproduces itself h*delta = h.  Correlation produces a reflected signal.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32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0C879-833C-4E31-9D34-3E4FF8128AD5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31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E7930-BC2B-4868-B227-89E595E5B114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07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69EF6-1ACB-4DBC-BD66-79683FE9885E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50</a:t>
            </a:fld>
            <a:endParaRPr lang="en-US" b="1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36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C8B376-7100-4653-9D12-1B20E6A1AEC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3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A2669F-90B7-4383-9A34-06168FD61A3D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14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47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BD32699-ADD3-4340-B510-B584D706B72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53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26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D584A98-F1CC-4AEC-8E86-DE505770764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4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EC64AD1-3AED-46BC-B687-1A6B36608B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27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7F1F670-F64E-4E74-ABC2-F3E50DC1E20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444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1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83D8466-881E-4A74-9CC7-F03813FDE18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32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7691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690620-D645-416B-AE4A-44A029DCA7B4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60</a:t>
            </a:fld>
            <a:endParaRPr lang="en-US" b="1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328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B9115-D0E6-4727-96A2-085F3747F7E3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61</a:t>
            </a:fld>
            <a:endParaRPr lang="en-US" b="1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7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Semiconductor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that records light electronically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u="none" dirty="0" smtClean="0">
                <a:solidFill>
                  <a:schemeClr val="tx1"/>
                </a:solidFill>
              </a:rPr>
              <a:t>Each sensor cell records amount </a:t>
            </a:r>
            <a:r>
              <a:rPr lang="en-US" dirty="0" smtClean="0"/>
              <a:t>of light coming in at a small range of orientations</a:t>
            </a:r>
          </a:p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087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37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k^2 vs. 2k</a:t>
            </a:r>
            <a:r>
              <a:rPr lang="en-US" baseline="0" dirty="0" smtClean="0">
                <a:latin typeface="Arial" pitchFamily="34" charset="0"/>
              </a:rPr>
              <a:t> multiply-add per pixel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65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A50CBEE-DE44-4B0B-8B67-70429ED9C0B0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64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4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2048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708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Output</a:t>
            </a:r>
            <a:r>
              <a:rPr lang="en-US" baseline="0" dirty="0" smtClean="0">
                <a:latin typeface="Arial" pitchFamily="34" charset="0"/>
              </a:rPr>
              <a:t> no longer a weighted summation of input pixels; non-linear filter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6941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4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094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\</a:t>
            </a: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7DD9B-4950-4E5A-940D-6CE923CD0D5E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8190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CBEA3-1841-422A-A5A0-C25C6D4B72F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69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051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958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C0E27-AFC7-4419-A0E4-0563EA0FB993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71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7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Unfortunately, each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photosite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 colorblind. It only keeps track of the total intensity of the light that strikes its surface.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 order to get a full color image, most sensors use filtering to look at the light in its three primary colors.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880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784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7F73CA-FE3C-4014-AB98-24395AED25D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10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Floating</a:t>
            </a:r>
            <a:r>
              <a:rPr lang="en-US" baseline="0" dirty="0" smtClean="0"/>
              <a:t> point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1AE19-B518-4420-BCA5-E0DABD0ED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3BC4E-42D5-4DF3-8316-A228C6834D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BF0F-FB8F-4585-B49B-29F8AD216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384DB-4794-41DD-9465-DB22E7D27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EE2F-239D-4326-9CE2-89C2718C6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A327-65CD-4704-98F5-93C194B5B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9399D-06E1-44A5-BABF-77D3264A3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9D3DB-3343-4605-AC72-01870E1A37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7B108-D1E4-49E0-952E-A079939D6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66530-0FB0-459D-BE5D-C0F37C373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BC6DF-7DB1-42A8-83C6-1EC754DAD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9310C-9AAB-449B-9A2F-6B96E58F8C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0D1D6-6591-49BA-9989-B915E5CC4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42854-4676-4D7B-A0E1-F27A44D08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89EE0-7AC5-4C87-AE7D-63A887307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118D3-1C27-430E-B0AB-C47658900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361B1-C172-4F59-AFB4-7009F19E8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503D9-F674-4448-BEA1-6277CF17E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29EEB-094D-4492-81D5-06FCA2620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8A4B2-DD3D-4C17-A71D-269CE78A1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E60C5-9F59-4F95-A079-29A290DAE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71BCC-DA27-491B-9E52-F0C7DD52F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9F0F7-B36B-42E5-B555-8EB0E7C32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965AF-678E-4170-910C-AE55E9192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E9B5-CEA4-4264-888E-4D34141A4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B56E-55FE-4F5D-9245-AF6F43BC0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D07A6-772A-49B8-B4E7-ED20C15CC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8CFD-4585-4D93-9FEF-66D34243B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45978-0877-4E17-9D40-699D58CDC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D5BF9-1EBF-4901-97E4-05F239530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1832-033C-4716-9D8A-BC9DDAB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FCF4B-93FA-479F-A71E-AD2DE90F0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4537D-3AA0-4153-B8A2-E18D6C1C0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01A34-0823-40E7-9251-75EA4E51F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F169A-FB62-4D00-A8DD-B8FDE49CE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135F2-32B0-46ED-8F9D-9339A8952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44805-764F-4980-B50D-EF1AE2007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2304C-9FDE-42F3-9FC5-AB3E088A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FFBB4-4446-486F-A249-EFDAE11260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898D3-3C9B-48AE-B5C1-E5078CE29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98CCF-6C71-4742-8ABD-F3FDD2D1B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6D4A6-5FC6-40C5-BDF6-C0DA91895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746BA-0028-41DF-8957-7EA129166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59276-7423-42B8-87ED-D05FB46CA0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357B1-2742-487F-8CBA-51551B777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689B5-2864-4A21-B176-928D00720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F1FE0-E4FA-4B6E-A0D7-55B63853D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DEEA9-9F0E-4F23-8D6D-2096D6556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FA22C-6226-4478-9F20-D4D6EF208E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89687-6DF6-423F-BDF6-DE3A3677C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A8DCC-A060-4BB4-944A-C98344395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A458E-6A2D-493A-892B-B3ADB0456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4C2A8-2066-47AB-A93A-CBF7D3E08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D11B-6FA6-46AE-8941-570FA5A98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3250C-DDB6-4B7D-A092-3E2DA42C3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01B97-6DAE-49C4-84F2-241ED6BEF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CBDB-CF3D-4849-B870-15C6B8081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6330-7D14-4384-B2CE-08FA6DCB7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1A0B1-39DB-4B7A-8F4D-DB3AA14BF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141C8-5BCD-44D1-BA4F-D3F35171E2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9D914-C35A-4880-8145-FF496A6C2C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BC9B-592E-44B9-9162-5BF409692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8223E-2D3A-4914-B028-203117017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E03B7-99D7-4A9A-BF37-AA75212C3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0BA21-80A1-4A7B-86DE-B9335BB02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E2E03-AB4B-4089-AF14-D1FD373CB6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8AD80-A93B-47A1-997C-1DEF2F92E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B3CCF-8405-4D26-B64A-52C8E94E4A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4F8E0-DCD2-4EC1-8FAE-2EB2B96E3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707A3-A282-42C8-862E-D0D193B27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FBECC-CF8B-47EB-91DC-E890A8CD2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AF9F243-56F0-47D5-B642-C86D5AF57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67BD328-3278-48A8-A58E-4A578C3D75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D7257C9-8B07-4EFC-BDC0-206AFEB44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1B081B51-625A-4C01-86B0-AA2F1C078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9963008B-C8A3-4B9F-A5C6-C20A0FBFF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64ECF-6399-4125-8817-C5C65B7D36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9EB82B40-C848-4473-87A9-AF439C9D3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D6C56FA-1B68-486B-9C11-D59490C382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53950E1-9DA4-462A-9FA3-CC97D04A60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773B0F4-29BD-459B-A8B7-0BFF73E646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19E8A94-6469-46F3-9CA6-DED99AC4FC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B4609392-1722-48D3-8C27-CFDCDFD81E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F59B306-7881-4D47-BB6D-0F66B0A82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98E039D-B6D7-489C-A214-171FF0392F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B44B947-E382-4131-A1E1-F529D20AE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D1E729F-BDAE-4691-A6BB-994206ECE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A8A48-9679-4C24-927F-70A62F94A3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7F049D7-94DD-474C-9B99-774C38528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15A25C40-B409-4355-8E93-039FB6A8E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30D3595-98D7-4C4C-B58A-03321E246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C2C4ACD-3ADE-4A82-B632-D43AE5C56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04DE0B1-AA4C-49EF-BFE3-BD2076E63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39A489FE-8C73-4EF4-B554-6BF32D920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CABDF54-16D1-4431-A7E9-EA0BAC53C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F3DFAC0-2CF7-4039-910F-42BBA3125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FD506098-BCDA-49F8-9CA1-9F9E88B19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6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8.xml"/><Relationship Id="rId13" Type="http://schemas.openxmlformats.org/officeDocument/2006/relationships/theme" Target="../theme/theme8.xml"/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>
              <a:defRPr/>
            </a:pPr>
            <a:fld id="{92C0268C-C029-4760-98E8-5BF4E76A0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4" r:id="rId3"/>
    <p:sldLayoutId id="2147484855" r:id="rId4"/>
    <p:sldLayoutId id="2147484856" r:id="rId5"/>
    <p:sldLayoutId id="2147484857" r:id="rId6"/>
    <p:sldLayoutId id="2147484858" r:id="rId7"/>
    <p:sldLayoutId id="2147484859" r:id="rId8"/>
    <p:sldLayoutId id="2147484860" r:id="rId9"/>
    <p:sldLayoutId id="2147484861" r:id="rId10"/>
    <p:sldLayoutId id="2147484862" r:id="rId11"/>
    <p:sldLayoutId id="2147484863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787379B0-1970-4149-AE51-9E9513AB8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4" r:id="rId1"/>
    <p:sldLayoutId id="2147484865" r:id="rId2"/>
    <p:sldLayoutId id="2147484866" r:id="rId3"/>
    <p:sldLayoutId id="2147484867" r:id="rId4"/>
    <p:sldLayoutId id="2147484868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875" r:id="rId12"/>
    <p:sldLayoutId id="2147484876" r:id="rId13"/>
    <p:sldLayoutId id="2147484877" r:id="rId14"/>
    <p:sldLayoutId id="2147484878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B9477581-0E75-46A1-A74E-FDEF13BB76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66E8C23B-E94E-46B3-8C96-B7EDB6817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0" r:id="rId1"/>
    <p:sldLayoutId id="2147484891" r:id="rId2"/>
    <p:sldLayoutId id="2147484892" r:id="rId3"/>
    <p:sldLayoutId id="2147484893" r:id="rId4"/>
    <p:sldLayoutId id="2147484894" r:id="rId5"/>
    <p:sldLayoutId id="2147484895" r:id="rId6"/>
    <p:sldLayoutId id="2147484896" r:id="rId7"/>
    <p:sldLayoutId id="2147484897" r:id="rId8"/>
    <p:sldLayoutId id="2147484898" r:id="rId9"/>
    <p:sldLayoutId id="2147484899" r:id="rId10"/>
    <p:sldLayoutId id="2147484900" r:id="rId11"/>
    <p:sldLayoutId id="214748490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4C7517F8-9AFC-43CF-9B9C-4B74D553F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  <p:sldLayoutId id="2147484905" r:id="rId4"/>
    <p:sldLayoutId id="2147484906" r:id="rId5"/>
    <p:sldLayoutId id="2147484907" r:id="rId6"/>
    <p:sldLayoutId id="2147484908" r:id="rId7"/>
    <p:sldLayoutId id="2147484909" r:id="rId8"/>
    <p:sldLayoutId id="2147484910" r:id="rId9"/>
    <p:sldLayoutId id="2147484911" r:id="rId10"/>
    <p:sldLayoutId id="2147484912" r:id="rId11"/>
    <p:sldLayoutId id="2147484913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451EFC1D-3A6B-4FB1-B7A3-CE676B943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4" r:id="rId1"/>
    <p:sldLayoutId id="2147484915" r:id="rId2"/>
    <p:sldLayoutId id="2147484916" r:id="rId3"/>
    <p:sldLayoutId id="2147484917" r:id="rId4"/>
    <p:sldLayoutId id="2147484918" r:id="rId5"/>
    <p:sldLayoutId id="2147484919" r:id="rId6"/>
    <p:sldLayoutId id="2147484920" r:id="rId7"/>
    <p:sldLayoutId id="2147484921" r:id="rId8"/>
    <p:sldLayoutId id="2147484922" r:id="rId9"/>
    <p:sldLayoutId id="2147484923" r:id="rId10"/>
    <p:sldLayoutId id="2147484924" r:id="rId11"/>
    <p:sldLayoutId id="2147484925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AA44237D-5AFD-4315-9C82-3AD81365BC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9" r:id="rId1"/>
    <p:sldLayoutId id="2147484940" r:id="rId2"/>
    <p:sldLayoutId id="2147484941" r:id="rId3"/>
    <p:sldLayoutId id="2147484942" r:id="rId4"/>
    <p:sldLayoutId id="2147484943" r:id="rId5"/>
    <p:sldLayoutId id="2147484944" r:id="rId6"/>
    <p:sldLayoutId id="2147484945" r:id="rId7"/>
    <p:sldLayoutId id="2147484946" r:id="rId8"/>
    <p:sldLayoutId id="2147484947" r:id="rId9"/>
    <p:sldLayoutId id="2147484948" r:id="rId10"/>
    <p:sldLayoutId id="2147484949" r:id="rId11"/>
    <p:sldLayoutId id="2147484950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86919049-3F11-4AD4-A14A-D6F482F37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973" r:id="rId11"/>
    <p:sldLayoutId id="214748497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9" Type="http://schemas.openxmlformats.org/officeDocument/2006/relationships/image" Target="../media/image22.jpeg"/><Relationship Id="rId10" Type="http://schemas.openxmlformats.org/officeDocument/2006/relationships/image" Target="../media/image23.jpeg"/><Relationship Id="rId11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2.jpeg"/><Relationship Id="rId9" Type="http://schemas.openxmlformats.org/officeDocument/2006/relationships/image" Target="../media/image24.jpeg"/><Relationship Id="rId10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gi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38.gif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40.wmf"/><Relationship Id="rId1" Type="http://schemas.openxmlformats.org/officeDocument/2006/relationships/vmlDrawing" Target="../drawings/vmlDrawing1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32.xml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9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33.wmf"/><Relationship Id="rId10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jpeg"/><Relationship Id="rId12" Type="http://schemas.openxmlformats.org/officeDocument/2006/relationships/image" Target="../media/image55.jpeg"/><Relationship Id="rId13" Type="http://schemas.openxmlformats.org/officeDocument/2006/relationships/image" Target="../media/image56.jpeg"/><Relationship Id="rId14" Type="http://schemas.openxmlformats.org/officeDocument/2006/relationships/image" Target="../media/image57.jpeg"/><Relationship Id="rId15" Type="http://schemas.openxmlformats.org/officeDocument/2006/relationships/image" Target="../media/image58.jpe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jpeg"/><Relationship Id="rId8" Type="http://schemas.openxmlformats.org/officeDocument/2006/relationships/image" Target="../media/image51.jpeg"/><Relationship Id="rId9" Type="http://schemas.openxmlformats.org/officeDocument/2006/relationships/image" Target="../media/image52.jpeg"/><Relationship Id="rId10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wmf"/><Relationship Id="rId12" Type="http://schemas.openxmlformats.org/officeDocument/2006/relationships/oleObject" Target="../embeddings/oleObject28.bin"/><Relationship Id="rId13" Type="http://schemas.openxmlformats.org/officeDocument/2006/relationships/image" Target="../media/image40.wmf"/><Relationship Id="rId1" Type="http://schemas.openxmlformats.org/officeDocument/2006/relationships/vmlDrawing" Target="../drawings/vmlDrawing13.v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37.xml"/><Relationship Id="rId6" Type="http://schemas.openxmlformats.org/officeDocument/2006/relationships/image" Target="../media/image60.png"/><Relationship Id="rId7" Type="http://schemas.openxmlformats.org/officeDocument/2006/relationships/oleObject" Target="../embeddings/oleObject26.bin"/><Relationship Id="rId8" Type="http://schemas.openxmlformats.org/officeDocument/2006/relationships/image" Target="../media/image59.png"/><Relationship Id="rId9" Type="http://schemas.openxmlformats.org/officeDocument/2006/relationships/image" Target="../media/image61.png"/><Relationship Id="rId10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6" Type="http://schemas.openxmlformats.org/officeDocument/2006/relationships/image" Target="../media/image68.jpe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6" Type="http://schemas.openxmlformats.org/officeDocument/2006/relationships/image" Target="../media/image76.jpeg"/><Relationship Id="rId7" Type="http://schemas.openxmlformats.org/officeDocument/2006/relationships/image" Target="../media/image77.jpeg"/><Relationship Id="rId8" Type="http://schemas.openxmlformats.org/officeDocument/2006/relationships/image" Target="../media/image78.jpe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42.png"/><Relationship Id="rId6" Type="http://schemas.openxmlformats.org/officeDocument/2006/relationships/oleObject" Target="../embeddings/oleObject29.bin"/><Relationship Id="rId7" Type="http://schemas.openxmlformats.org/officeDocument/2006/relationships/image" Target="../media/image39.w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33.w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40.wmf"/><Relationship Id="rId1" Type="http://schemas.openxmlformats.org/officeDocument/2006/relationships/vmlDrawing" Target="../drawings/vmlDrawing14.vml"/><Relationship Id="rId2" Type="http://schemas.openxmlformats.org/officeDocument/2006/relationships/tags" Target="../tags/tag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4" Type="http://schemas.openxmlformats.org/officeDocument/2006/relationships/image" Target="../media/image80.gi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4" Type="http://schemas.openxmlformats.org/officeDocument/2006/relationships/image" Target="../media/image79.gif"/><Relationship Id="rId5" Type="http://schemas.openxmlformats.org/officeDocument/2006/relationships/image" Target="../media/image36.gif"/><Relationship Id="rId6" Type="http://schemas.openxmlformats.org/officeDocument/2006/relationships/image" Target="../media/image38.gi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digital-camera.htm" TargetMode="Externa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81.png"/><Relationship Id="rId5" Type="http://schemas.openxmlformats.org/officeDocument/2006/relationships/image" Target="../media/image4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81.png"/><Relationship Id="rId5" Type="http://schemas.openxmlformats.org/officeDocument/2006/relationships/image" Target="../media/image41.png"/><Relationship Id="rId6" Type="http://schemas.openxmlformats.org/officeDocument/2006/relationships/image" Target="../media/image8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wmf"/><Relationship Id="rId6" Type="http://schemas.openxmlformats.org/officeDocument/2006/relationships/image" Target="../media/image5.wm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88.wmf"/><Relationship Id="rId6" Type="http://schemas.openxmlformats.org/officeDocument/2006/relationships/image" Target="../media/image89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oleObject" Target="../embeddings/oleObject34.bin"/><Relationship Id="rId13" Type="http://schemas.openxmlformats.org/officeDocument/2006/relationships/hyperlink" Target="http://cvcl.mit.edu/hybridimage.htm" TargetMode="External"/><Relationship Id="rId1" Type="http://schemas.openxmlformats.org/officeDocument/2006/relationships/vmlDrawing" Target="../drawings/vmlDrawing16.v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slideLayout" Target="../slideLayouts/slideLayout76.xml"/><Relationship Id="rId5" Type="http://schemas.openxmlformats.org/officeDocument/2006/relationships/notesSlide" Target="../notesSlides/notesSlide67.xml"/><Relationship Id="rId6" Type="http://schemas.openxmlformats.org/officeDocument/2006/relationships/image" Target="../media/image95.png"/><Relationship Id="rId7" Type="http://schemas.openxmlformats.org/officeDocument/2006/relationships/oleObject" Target="../embeddings/oleObject33.bin"/><Relationship Id="rId8" Type="http://schemas.openxmlformats.org/officeDocument/2006/relationships/image" Target="../media/image94.png"/><Relationship Id="rId9" Type="http://schemas.openxmlformats.org/officeDocument/2006/relationships/image" Target="../media/image96.png"/><Relationship Id="rId10" Type="http://schemas.openxmlformats.org/officeDocument/2006/relationships/image" Target="../media/image9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en.wikipedia.org/wiki/Bayer_filter" TargetMode="External"/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667517"/>
            <a:ext cx="9144000" cy="1470025"/>
          </a:xfrm>
        </p:spPr>
        <p:txBody>
          <a:bodyPr/>
          <a:lstStyle/>
          <a:p>
            <a:r>
              <a:rPr lang="en-US" sz="4800" dirty="0" smtClean="0"/>
              <a:t>Linear Filters</a:t>
            </a:r>
            <a:br>
              <a:rPr lang="en-US" sz="4800" dirty="0" smtClean="0"/>
            </a:br>
            <a:r>
              <a:rPr lang="en-US" sz="3600" dirty="0" smtClean="0"/>
              <a:t>April 5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, 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570047"/>
            <a:ext cx="6400800" cy="1752600"/>
          </a:xfrm>
        </p:spPr>
        <p:txBody>
          <a:bodyPr/>
          <a:lstStyle/>
          <a:p>
            <a:r>
              <a:rPr lang="en-US" dirty="0" smtClean="0"/>
              <a:t>Yong Jae Lee</a:t>
            </a:r>
          </a:p>
          <a:p>
            <a:r>
              <a:rPr lang="en-US" dirty="0" smtClean="0"/>
              <a:t>UC Davis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7" descr="baby-chimpanzee-picture-rgb"/>
          <p:cNvPicPr>
            <a:picLocks noChangeAspect="1" noChangeArrowheads="1"/>
          </p:cNvPicPr>
          <p:nvPr/>
        </p:nvPicPr>
        <p:blipFill>
          <a:blip r:embed="rId3" cstate="print"/>
          <a:srcRect l="12274" t="19887" r="9050" b="22014"/>
          <a:stretch>
            <a:fillRect/>
          </a:stretch>
        </p:blipFill>
        <p:spPr bwMode="auto">
          <a:xfrm>
            <a:off x="215900" y="4321175"/>
            <a:ext cx="8748713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Text Box 8"/>
          <p:cNvSpPr txBox="1">
            <a:spLocks noChangeArrowheads="1"/>
          </p:cNvSpPr>
          <p:nvPr/>
        </p:nvSpPr>
        <p:spPr bwMode="auto">
          <a:xfrm>
            <a:off x="1187450" y="6410325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6804" name="Text Box 9"/>
          <p:cNvSpPr txBox="1">
            <a:spLocks noChangeArrowheads="1"/>
          </p:cNvSpPr>
          <p:nvPr/>
        </p:nvSpPr>
        <p:spPr bwMode="auto">
          <a:xfrm>
            <a:off x="4427538" y="6410325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6805" name="Text Box 10"/>
          <p:cNvSpPr txBox="1">
            <a:spLocks noChangeArrowheads="1"/>
          </p:cNvSpPr>
          <p:nvPr/>
        </p:nvSpPr>
        <p:spPr bwMode="auto">
          <a:xfrm>
            <a:off x="7632700" y="6402388"/>
            <a:ext cx="1152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rgbClr val="000000"/>
                </a:solidFill>
              </a:rPr>
              <a:t>B</a:t>
            </a:r>
          </a:p>
        </p:txBody>
      </p:sp>
      <p:pic>
        <p:nvPicPr>
          <p:cNvPr id="76806" name="Picture 11" descr="baby-chimpanzee-pi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0088" y="1225550"/>
            <a:ext cx="2736850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Line 13"/>
          <p:cNvSpPr>
            <a:spLocks noChangeShapeType="1"/>
          </p:cNvSpPr>
          <p:nvPr/>
        </p:nvSpPr>
        <p:spPr bwMode="auto">
          <a:xfrm flipH="1">
            <a:off x="1439863" y="3673475"/>
            <a:ext cx="316865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8" name="Line 14"/>
          <p:cNvSpPr>
            <a:spLocks noChangeShapeType="1"/>
          </p:cNvSpPr>
          <p:nvPr/>
        </p:nvSpPr>
        <p:spPr bwMode="auto">
          <a:xfrm>
            <a:off x="4608513" y="3673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Line 15"/>
          <p:cNvSpPr>
            <a:spLocks noChangeShapeType="1"/>
          </p:cNvSpPr>
          <p:nvPr/>
        </p:nvSpPr>
        <p:spPr bwMode="auto">
          <a:xfrm>
            <a:off x="4608513" y="3673475"/>
            <a:ext cx="3167062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10" name="Text Box 16"/>
          <p:cNvSpPr txBox="1">
            <a:spLocks noChangeArrowheads="1"/>
          </p:cNvSpPr>
          <p:nvPr/>
        </p:nvSpPr>
        <p:spPr bwMode="auto">
          <a:xfrm>
            <a:off x="647700" y="2017713"/>
            <a:ext cx="2844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>
                <a:solidFill>
                  <a:srgbClr val="000000"/>
                </a:solidFill>
              </a:rPr>
              <a:t>Color images, RGB color space</a:t>
            </a:r>
          </a:p>
        </p:txBody>
      </p:sp>
      <p:sp>
        <p:nvSpPr>
          <p:cNvPr id="76811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>
                <a:solidFill>
                  <a:srgbClr val="000000"/>
                </a:solidFill>
              </a:rPr>
              <a:t>Digital color images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4B947-E382-4131-A1E1-F529D20AE1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Images in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Images represented as a matrix</a:t>
            </a:r>
          </a:p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Suppose we have an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NxM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RGB image called “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lvl="1"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(1,1,1) = top-left pixel value in R-channel</a:t>
            </a:r>
          </a:p>
          <a:p>
            <a:pPr lvl="1"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(y, x, b) = y pixels down, x pixels to right in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baseline="300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channel</a:t>
            </a:r>
          </a:p>
          <a:p>
            <a:pPr lvl="1"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(N, M, 3) = bottom-right pixel in B-channel</a:t>
            </a:r>
          </a:p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imread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(filename) returns a uint8 image (values 0 to 255)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 to double format (values 0 to 1) with im2double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8266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8267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8268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8269" name="TextBox 9"/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71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20825"/>
            <a:ext cx="8964488" cy="4525963"/>
          </a:xfrm>
        </p:spPr>
        <p:txBody>
          <a:bodyPr/>
          <a:lstStyle/>
          <a:p>
            <a:r>
              <a:rPr lang="en-US" sz="2800" dirty="0" smtClean="0"/>
              <a:t>Compute a function of the local neighborhood at each pixel in the image</a:t>
            </a:r>
          </a:p>
          <a:p>
            <a:pPr lvl="1"/>
            <a:r>
              <a:rPr lang="en-US" sz="2400" dirty="0" smtClean="0"/>
              <a:t>Function specified by a “filter” or mask saying how to combine values from neighbors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smtClean="0"/>
              <a:t>Uses of filtering:</a:t>
            </a:r>
          </a:p>
          <a:p>
            <a:pPr lvl="1"/>
            <a:r>
              <a:rPr lang="en-US" sz="2400" dirty="0" smtClean="0"/>
              <a:t>Enhance an image (</a:t>
            </a:r>
            <a:r>
              <a:rPr lang="en-US" sz="2400" dirty="0" err="1" smtClean="0"/>
              <a:t>denoise</a:t>
            </a:r>
            <a:r>
              <a:rPr lang="en-US" sz="2400" dirty="0" smtClean="0"/>
              <a:t>, resize, increase contrast,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Extract information (texture, edges, interest points,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Detect patterns (template matching)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4141C8-5BCD-44D1-BA4F-D3F35171E2D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3810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, Adapted from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879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Motivation: noise reduction</a:t>
            </a:r>
          </a:p>
        </p:txBody>
      </p:sp>
      <p:sp>
        <p:nvSpPr>
          <p:cNvPr id="79880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1754188"/>
          </a:xfrm>
        </p:spPr>
        <p:txBody>
          <a:bodyPr/>
          <a:lstStyle/>
          <a:p>
            <a:r>
              <a:rPr lang="en-US" sz="2400" smtClean="0"/>
              <a:t>Even multiple images of the </a:t>
            </a:r>
            <a:r>
              <a:rPr lang="en-US" sz="2400" b="1" smtClean="0"/>
              <a:t>same static scene </a:t>
            </a:r>
            <a:r>
              <a:rPr lang="en-US" sz="2400" smtClean="0"/>
              <a:t>will not be identical.</a:t>
            </a:r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8" cstate="print"/>
          <a:srcRect l="5441" r="6235"/>
          <a:stretch>
            <a:fillRect/>
          </a:stretch>
        </p:blipFill>
        <p:spPr bwMode="auto">
          <a:xfrm>
            <a:off x="3732213" y="1566863"/>
            <a:ext cx="5229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9885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3352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a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7300" y="3290888"/>
            <a:ext cx="193516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4" descr="noise1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mtClean="0"/>
              <a:t>Common types of noise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592138" y="1384300"/>
            <a:ext cx="3432175" cy="4114800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dirty="0" smtClean="0">
                <a:cs typeface="Arial" pitchFamily="34" charset="0"/>
              </a:rPr>
              <a:t>Salt and pepper noise</a:t>
            </a:r>
            <a:r>
              <a:rPr lang="en-US" sz="2000" dirty="0" smtClean="0">
                <a:cs typeface="Arial" pitchFamily="34" charset="0"/>
              </a:rPr>
              <a:t>: random occurrences of   black and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smtClean="0">
                <a:cs typeface="Arial" pitchFamily="34" charset="0"/>
              </a:rPr>
              <a:t>Impulse noise: </a:t>
            </a:r>
            <a:r>
              <a:rPr lang="en-US" sz="2000" dirty="0" smtClean="0">
                <a:cs typeface="Arial" pitchFamily="34" charset="0"/>
              </a:rPr>
              <a:t>random occurrences of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smtClean="0">
                <a:cs typeface="Arial" pitchFamily="34" charset="0"/>
              </a:rPr>
              <a:t>Gaussian noise</a:t>
            </a:r>
            <a:r>
              <a:rPr lang="en-US" sz="2000" dirty="0" smtClean="0">
                <a:cs typeface="Arial" pitchFamily="34" charset="0"/>
              </a:rPr>
              <a:t>: variations in intensity drawn from a Gaussian normal distribution</a:t>
            </a:r>
            <a:endParaRPr lang="en-US" sz="2000" b="1" dirty="0" smtClean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 smtClean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 smtClean="0"/>
          </a:p>
        </p:txBody>
      </p:sp>
      <p:pic>
        <p:nvPicPr>
          <p:cNvPr id="80900" name="Picture 5" descr="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1201738"/>
            <a:ext cx="4243388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4600" y="914400"/>
            <a:ext cx="23622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8600" y="3810000"/>
            <a:ext cx="23622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0800" y="3733800"/>
            <a:ext cx="23622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uiExpand="1" build="p" bldLvl="2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409575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/>
              <a:t>Gaussian noise</a:t>
            </a:r>
          </a:p>
        </p:txBody>
      </p:sp>
      <p:grpSp>
        <p:nvGrpSpPr>
          <p:cNvPr id="81924" name="Group 8"/>
          <p:cNvGrpSpPr>
            <a:grpSpLocks/>
          </p:cNvGrpSpPr>
          <p:nvPr/>
        </p:nvGrpSpPr>
        <p:grpSpPr bwMode="auto">
          <a:xfrm>
            <a:off x="555625" y="800100"/>
            <a:ext cx="6813550" cy="5229225"/>
            <a:chOff x="-101664" y="1201707"/>
            <a:chExt cx="6813550" cy="5229225"/>
          </a:xfrm>
        </p:grpSpPr>
        <p:pic>
          <p:nvPicPr>
            <p:cNvPr id="819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28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sp>
        <p:nvSpPr>
          <p:cNvPr id="81925" name="TextBox 7"/>
          <p:cNvSpPr txBox="1">
            <a:spLocks noChangeArrowheads="1"/>
          </p:cNvSpPr>
          <p:nvPr/>
        </p:nvSpPr>
        <p:spPr bwMode="auto">
          <a:xfrm>
            <a:off x="2636838" y="5842000"/>
            <a:ext cx="45640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&gt;&gt; noise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randn(size(im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)).*sigma;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&gt;&gt; output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+ noise;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92388" y="6381750"/>
            <a:ext cx="66595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0" dirty="0"/>
              <a:t>What is impact of the sigma?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572381"/>
            <a:ext cx="205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Figure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from Martial Hebert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51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Motivation: noise reduction</a:t>
            </a:r>
          </a:p>
        </p:txBody>
      </p:sp>
      <p:sp>
        <p:nvSpPr>
          <p:cNvPr id="5632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1754188"/>
          </a:xfrm>
        </p:spPr>
        <p:txBody>
          <a:bodyPr/>
          <a:lstStyle/>
          <a:p>
            <a:r>
              <a:rPr lang="en-US" sz="2400" dirty="0" smtClean="0"/>
              <a:t>Even multiple images of the same static scene will not be identical.</a:t>
            </a:r>
          </a:p>
          <a:p>
            <a:r>
              <a:rPr lang="en-US" sz="2400" dirty="0" smtClean="0"/>
              <a:t>How could we reduce the noise, i.e., give an estimate of the true intensities?</a:t>
            </a:r>
          </a:p>
          <a:p>
            <a:r>
              <a:rPr lang="en-US" sz="2400" b="1" dirty="0" smtClean="0"/>
              <a:t>What if there’s only one image?</a:t>
            </a:r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2954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attempt at a solution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 dirty="0" smtClean="0"/>
              <a:t>Assumptions: </a:t>
            </a:r>
          </a:p>
          <a:p>
            <a:pPr lvl="1"/>
            <a:r>
              <a:rPr lang="en-US" dirty="0" smtClean="0"/>
              <a:t>Expect pixels to be like their neighbors</a:t>
            </a:r>
          </a:p>
          <a:p>
            <a:pPr lvl="1"/>
            <a:r>
              <a:rPr lang="en-US" dirty="0" smtClean="0"/>
              <a:t>Expect noise processes to be independent from pixel to pixel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attempt at a solution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 smtClean="0"/>
              <a:t>Moving average in 1D:</a:t>
            </a:r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Moving Average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 add weights to our moving average</a:t>
            </a:r>
          </a:p>
          <a:p>
            <a:r>
              <a:rPr lang="en-US" i="1" smtClean="0"/>
              <a:t>Weights </a:t>
            </a:r>
            <a:r>
              <a:rPr lang="en-US" smtClean="0"/>
              <a:t> [1, 1, 1, 1, 1]  / 5 </a:t>
            </a:r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PS0 out today; due 4/13 Friday at 11:59 pm</a:t>
            </a:r>
          </a:p>
          <a:p>
            <a:endParaRPr lang="en-US" sz="2800" dirty="0" smtClean="0"/>
          </a:p>
          <a:p>
            <a:r>
              <a:rPr lang="en-US" sz="2800" dirty="0" smtClean="0"/>
              <a:t>Carefully read course website</a:t>
            </a:r>
          </a:p>
          <a:p>
            <a:endParaRPr lang="en-US" sz="2800" dirty="0" smtClean="0"/>
          </a:p>
          <a:p>
            <a:r>
              <a:rPr lang="en-US" sz="2800" dirty="0" smtClean="0"/>
              <a:t>Sign-up for piazza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9310C-9AAB-449B-9A2F-6B96E58F8CB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Moving Average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Non-uniform weights [1, 4, 6, 4, 1] / 16</a:t>
            </a:r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380227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Equation" r:id="rId4" imgW="457200" imgH="203040" progId="Equation.3">
                  <p:embed/>
                </p:oleObj>
              </mc:Choice>
              <mc:Fallback>
                <p:oleObj name="Equation" r:id="rId4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940858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6" imgW="469800" imgH="203040" progId="Equation.3">
                  <p:embed/>
                </p:oleObj>
              </mc:Choice>
              <mc:Fallback>
                <p:oleObj name="Equation" r:id="rId6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0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DFF11-EF67-4A6A-8E8B-46DEBC046C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formation</a:t>
            </a:r>
          </a:p>
          <a:p>
            <a:r>
              <a:rPr lang="en-US" dirty="0" smtClean="0"/>
              <a:t>Image noise</a:t>
            </a:r>
          </a:p>
          <a:p>
            <a:r>
              <a:rPr lang="en-US" dirty="0" smtClean="0"/>
              <a:t>Linear filters</a:t>
            </a:r>
          </a:p>
          <a:p>
            <a:pPr lvl="1"/>
            <a:r>
              <a:rPr lang="en-US" dirty="0" smtClean="0"/>
              <a:t>Examples: smoothing filters</a:t>
            </a:r>
          </a:p>
          <a:p>
            <a:r>
              <a:rPr lang="en-US" dirty="0" smtClean="0"/>
              <a:t>Convolution / correlation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9310C-9AAB-449B-9A2F-6B96E58F8CB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DFF11-EF67-4A6A-8E8B-46DEBC046C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2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3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DFF11-EF67-4A6A-8E8B-46DEBC046C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0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320654"/>
              </p:ext>
            </p:extLst>
          </p:nvPr>
        </p:nvGraphicFramePr>
        <p:xfrm>
          <a:off x="1333500" y="1295400"/>
          <a:ext cx="21478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6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21478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60204"/>
              </p:ext>
            </p:extLst>
          </p:nvPr>
        </p:nvGraphicFramePr>
        <p:xfrm>
          <a:off x="5418138" y="1238250"/>
          <a:ext cx="20907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Equation" r:id="rId6" imgW="457200" imgH="203040" progId="Equation.3">
                  <p:embed/>
                </p:oleObj>
              </mc:Choice>
              <mc:Fallback>
                <p:oleObj name="Equation" r:id="rId6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1238250"/>
                        <a:ext cx="209073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2" name="Picture 12" descr="http://latex.codecogs.com/gif.latex?%5Cdpi%7B300%7D%20g%28i%2Cj%29%20%3D%20%5Csum_%7Bu%3D-k%7D%5E%7Bk%7D%20%5Csum_%7Bv%3D-k%7D%5E%7Bk%7D%20h%28u%2Cv%29%20f%28i&amp;plus;u%2Cj&amp;plus;v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5" y="4809670"/>
            <a:ext cx="6629006" cy="98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latex.codecogs.com/gif.latex?%5Cdpi%7B300%7D%20g%28i%2Cj%29%20%3D%20%5Cfrac%7B1%7D%7B%282k&amp;plus;1%29%5E2%7D%20%5Csum_%7Bu%3D-k%7D%5E%7Bk%7D%20%5Csum_%7Bv%3D-k%7D%5E%7Bk%7D%20f%28i&amp;plus;u%2Cj&amp;plus;v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0" y="1661005"/>
            <a:ext cx="7037152" cy="97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Say the averaging window size is 2k+1 x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/>
              <a:t>Loop over all pixels in neighborhood around  image pixel </a:t>
            </a:r>
            <a:r>
              <a:rPr lang="en-US" b="0" i="1" dirty="0" smtClean="0"/>
              <a:t>f[</a:t>
            </a:r>
            <a:r>
              <a:rPr lang="en-US" b="0" i="1" dirty="0" err="1" smtClean="0"/>
              <a:t>i,j</a:t>
            </a:r>
            <a:r>
              <a:rPr lang="en-US" b="0" i="1" dirty="0"/>
              <a:t>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097487" y="844652"/>
            <a:ext cx="255587" cy="38907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Now generalize to allow </a:t>
            </a:r>
            <a:r>
              <a:rPr lang="en-US" sz="2400"/>
              <a:t>different weights </a:t>
            </a:r>
            <a:r>
              <a:rPr lang="en-US" sz="2400" b="0"/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875491" y="5097184"/>
            <a:ext cx="255587" cy="10816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Non-uniform weights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/>
              <a:t>Filtering an image: replace each pixel with a linear combination of its neighbors.</a:t>
            </a:r>
          </a:p>
          <a:p>
            <a:endParaRPr lang="en-US" sz="2400" b="0" dirty="0"/>
          </a:p>
          <a:p>
            <a:r>
              <a:rPr lang="en-US" sz="2400" b="0" dirty="0"/>
              <a:t>The filter “</a:t>
            </a:r>
            <a:r>
              <a:rPr lang="en-US" sz="2400" dirty="0"/>
              <a:t>kernel</a:t>
            </a:r>
            <a:r>
              <a:rPr lang="en-US" sz="2400" b="0" dirty="0"/>
              <a:t>” or “</a:t>
            </a:r>
            <a:r>
              <a:rPr lang="en-US" sz="2400" dirty="0"/>
              <a:t>mask</a:t>
            </a:r>
            <a:r>
              <a:rPr lang="en-US" sz="2400" b="0" dirty="0"/>
              <a:t>” </a:t>
            </a:r>
            <a:r>
              <a:rPr lang="en-US" sz="2400" b="0" i="1" dirty="0" smtClean="0"/>
              <a:t>h</a:t>
            </a:r>
            <a:r>
              <a:rPr lang="en-US" sz="2400" b="0" dirty="0" smtClean="0"/>
              <a:t>[</a:t>
            </a:r>
            <a:r>
              <a:rPr lang="en-US" sz="2400" b="0" i="1" dirty="0" err="1" smtClean="0"/>
              <a:t>u,v</a:t>
            </a:r>
            <a:r>
              <a:rPr lang="en-US" sz="2400" b="0" dirty="0"/>
              <a:t>] is the prescription for the weights in the linear combination.</a:t>
            </a:r>
          </a:p>
          <a:p>
            <a:endParaRPr lang="en-US" sz="2400" b="0" dirty="0"/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This is called </a:t>
            </a:r>
            <a:r>
              <a:rPr lang="en-US" sz="2400"/>
              <a:t>cross-correlation</a:t>
            </a:r>
            <a:r>
              <a:rPr lang="en-US" sz="2400" b="0"/>
              <a:t>, denoted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9" name="Picture 12" descr="http://latex.codecogs.com/gif.latex?%5Cdpi%7B300%7D%20g%28i%2Cj%29%20%3D%20%5Csum_%7Bu%3D-k%7D%5E%7Bk%7D%20%5Csum_%7Bv%3D-k%7D%5E%7Bk%7D%20h%28u%2Cv%29%20f%28i&amp;plus;u%2Cj&amp;plus;v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81" y="1377107"/>
            <a:ext cx="6568388" cy="10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7410" name="Picture 2" descr="http://latex.codecogs.com/gif.latex?%5Cdpi%7B300%7D%20g%20%3D%20h%20%5Cotimes%2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759074"/>
            <a:ext cx="19812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219234"/>
              </p:ext>
            </p:extLst>
          </p:nvPr>
        </p:nvGraphicFramePr>
        <p:xfrm>
          <a:off x="1206103" y="1968500"/>
          <a:ext cx="13938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5" name="Equation" r:id="rId6" imgW="469800" imgH="203040" progId="Equation.3">
                  <p:embed/>
                </p:oleObj>
              </mc:Choice>
              <mc:Fallback>
                <p:oleObj name="Equation" r:id="rId6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103" y="1968500"/>
                        <a:ext cx="13938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684951"/>
              </p:ext>
            </p:extLst>
          </p:nvPr>
        </p:nvGraphicFramePr>
        <p:xfrm>
          <a:off x="6907284" y="2012525"/>
          <a:ext cx="1355966" cy="606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6" name="Equation" r:id="rId8" imgW="457200" imgH="203040" progId="Equation.3">
                  <p:embed/>
                </p:oleObj>
              </mc:Choice>
              <mc:Fallback>
                <p:oleObj name="Equation" r:id="rId8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284" y="2012525"/>
                        <a:ext cx="1355966" cy="606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Averaging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 dirty="0" smtClean="0"/>
              <a:t>What values belong in the kernel </a:t>
            </a:r>
            <a:r>
              <a:rPr lang="en-US" sz="2400" i="1" dirty="0" smtClean="0"/>
              <a:t>h</a:t>
            </a:r>
            <a:r>
              <a:rPr lang="en-US" sz="2400" dirty="0" smtClean="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/>
                <a:gridCol w="274646"/>
                <a:gridCol w="272216"/>
                <a:gridCol w="274646"/>
                <a:gridCol w="274646"/>
                <a:gridCol w="274646"/>
                <a:gridCol w="274646"/>
                <a:gridCol w="272216"/>
                <a:gridCol w="274646"/>
                <a:gridCol w="274646"/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/>
                <a:gridCol w="314001"/>
                <a:gridCol w="314001"/>
                <a:gridCol w="314001"/>
                <a:gridCol w="314001"/>
                <a:gridCol w="314001"/>
                <a:gridCol w="314001"/>
                <a:gridCol w="326618"/>
                <a:gridCol w="301385"/>
                <a:gridCol w="314001"/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69368" y="25289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8" name="Picture 2" descr="http://latex.codecogs.com/gif.latex?%5Cdpi%7B300%7D%20g%20%3D%20h%20%5Cotimes%20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5736062"/>
            <a:ext cx="19812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94624"/>
              </p:ext>
            </p:extLst>
          </p:nvPr>
        </p:nvGraphicFramePr>
        <p:xfrm>
          <a:off x="4331471" y="2037557"/>
          <a:ext cx="12430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7" name="Equation" r:id="rId13" imgW="419040" imgH="203040" progId="Equation.3">
                  <p:embed/>
                </p:oleObj>
              </mc:Choice>
              <mc:Fallback>
                <p:oleObj name="Equation" r:id="rId13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471" y="2037557"/>
                        <a:ext cx="12430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Smoothing by averaging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/>
              <a:t>depicts box filter: </a:t>
            </a:r>
          </a:p>
          <a:p>
            <a:r>
              <a:rPr lang="en-US" sz="1400" b="0" dirty="0"/>
              <a:t>white = high value, black = low value</a:t>
            </a:r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filtered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11300" y="6273800"/>
            <a:ext cx="142573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0"/>
              <a:t>What if the filter size was 5 x 5 instead of 3 x 3?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Boundary issues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near the edge?</a:t>
            </a:r>
          </a:p>
          <a:p>
            <a:pPr lvl="1"/>
            <a:r>
              <a:rPr lang="en-US" dirty="0" smtClean="0"/>
              <a:t>the filter window falls off the edge of the image</a:t>
            </a:r>
          </a:p>
          <a:p>
            <a:pPr lvl="1"/>
            <a:r>
              <a:rPr lang="en-US" dirty="0" smtClean="0"/>
              <a:t>need to extrapolate</a:t>
            </a:r>
          </a:p>
          <a:p>
            <a:pPr lvl="1"/>
            <a:r>
              <a:rPr lang="en-US" dirty="0" smtClean="0"/>
              <a:t>methods:</a:t>
            </a:r>
          </a:p>
          <a:p>
            <a:pPr lvl="2"/>
            <a:r>
              <a:rPr lang="en-US" dirty="0" smtClean="0"/>
              <a:t>clip filter (black)</a:t>
            </a:r>
          </a:p>
          <a:p>
            <a:pPr lvl="2"/>
            <a:r>
              <a:rPr lang="en-US" dirty="0" smtClean="0"/>
              <a:t>wrap around</a:t>
            </a:r>
          </a:p>
          <a:p>
            <a:pPr lvl="2"/>
            <a:r>
              <a:rPr lang="en-US" dirty="0" smtClean="0"/>
              <a:t>copy edge</a:t>
            </a:r>
          </a:p>
          <a:p>
            <a:pPr lvl="2"/>
            <a:r>
              <a:rPr lang="en-US" dirty="0" smtClean="0"/>
              <a:t>reflect across edge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Rectangle 127"/>
          <p:cNvSpPr>
            <a:spLocks noChangeArrowheads="1"/>
          </p:cNvSpPr>
          <p:nvPr/>
        </p:nvSpPr>
        <p:spPr bwMode="auto">
          <a:xfrm>
            <a:off x="4495800" y="2362200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uiExpand="1" build="p" bldLvl="3"/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Boundary issues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about near the edge?</a:t>
            </a:r>
          </a:p>
          <a:p>
            <a:pPr lvl="1"/>
            <a:r>
              <a:rPr lang="en-US" smtClean="0"/>
              <a:t>the filter window falls off the edge of the image</a:t>
            </a:r>
          </a:p>
          <a:p>
            <a:pPr lvl="1"/>
            <a:r>
              <a:rPr lang="en-US" smtClean="0"/>
              <a:t>need to extrapolate</a:t>
            </a:r>
          </a:p>
          <a:p>
            <a:pPr lvl="1"/>
            <a:r>
              <a:rPr lang="en-US" smtClean="0"/>
              <a:t>methods (MATLAB):</a:t>
            </a:r>
          </a:p>
          <a:p>
            <a:pPr lvl="2"/>
            <a:r>
              <a:rPr lang="en-US" smtClean="0"/>
              <a:t>clip filter (black): 	imfilter(f, g, 0)</a:t>
            </a:r>
          </a:p>
          <a:p>
            <a:pPr lvl="2"/>
            <a:r>
              <a:rPr lang="en-US" smtClean="0"/>
              <a:t>wrap around:		imfilter(f, g, ‘circular’)</a:t>
            </a:r>
          </a:p>
          <a:p>
            <a:pPr lvl="2"/>
            <a:r>
              <a:rPr lang="en-US" smtClean="0"/>
              <a:t>copy edge: 		imfilter(f, g, ‘replicate’)</a:t>
            </a:r>
          </a:p>
          <a:p>
            <a:pPr lvl="2"/>
            <a:r>
              <a:rPr lang="en-US" smtClean="0"/>
              <a:t>reflect across edge: 	imfilter(f, g, ‘symmetric’)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Boundary issues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size of the output?</a:t>
            </a:r>
          </a:p>
          <a:p>
            <a:pPr>
              <a:buFontTx/>
              <a:buChar char="•"/>
            </a:pPr>
            <a:r>
              <a:rPr lang="en-US" dirty="0" smtClean="0"/>
              <a:t>MATLAB: output size / “shape” options</a:t>
            </a:r>
          </a:p>
          <a:p>
            <a:pPr lvl="1"/>
            <a:r>
              <a:rPr lang="en-US" i="1" dirty="0" smtClean="0"/>
              <a:t>shape</a:t>
            </a:r>
            <a:r>
              <a:rPr lang="en-US" dirty="0" smtClean="0"/>
              <a:t> = ‘full’: output size is sum of sizes of </a:t>
            </a:r>
            <a:r>
              <a:rPr lang="en-US" dirty="0" err="1" smtClean="0"/>
              <a:t>f</a:t>
            </a:r>
            <a:r>
              <a:rPr lang="en-US" dirty="0" smtClean="0"/>
              <a:t> and </a:t>
            </a:r>
            <a:r>
              <a:rPr lang="en-US" dirty="0" err="1" smtClean="0"/>
              <a:t>g</a:t>
            </a:r>
            <a:endParaRPr lang="en-US" dirty="0" smtClean="0"/>
          </a:p>
          <a:p>
            <a:pPr lvl="1"/>
            <a:r>
              <a:rPr lang="en-US" i="1" dirty="0" smtClean="0"/>
              <a:t>shape</a:t>
            </a:r>
            <a:r>
              <a:rPr lang="en-US" dirty="0" smtClean="0"/>
              <a:t> = ‘same’: output size is same as </a:t>
            </a:r>
            <a:r>
              <a:rPr lang="en-US" dirty="0" err="1" smtClean="0"/>
              <a:t>f</a:t>
            </a:r>
            <a:endParaRPr lang="en-US" dirty="0" smtClean="0"/>
          </a:p>
          <a:p>
            <a:pPr lvl="1"/>
            <a:r>
              <a:rPr lang="en-US" i="1" dirty="0" smtClean="0"/>
              <a:t>shape</a:t>
            </a:r>
            <a:r>
              <a:rPr lang="en-US" dirty="0" smtClean="0"/>
              <a:t> = ‘valid’: output size is difference of sizes of </a:t>
            </a:r>
            <a:r>
              <a:rPr lang="en-US" dirty="0" err="1" smtClean="0"/>
              <a:t>f</a:t>
            </a:r>
            <a:r>
              <a:rPr lang="en-US" dirty="0" smtClean="0"/>
              <a:t> and 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28600" y="3316288"/>
            <a:ext cx="2819400" cy="3084512"/>
            <a:chOff x="228600" y="3316288"/>
            <a:chExt cx="2819400" cy="3084512"/>
          </a:xfrm>
        </p:grpSpPr>
        <p:sp>
          <p:nvSpPr>
            <p:cNvPr id="98306" name="Rectangle 11"/>
            <p:cNvSpPr>
              <a:spLocks noChangeArrowheads="1"/>
            </p:cNvSpPr>
            <p:nvPr/>
          </p:nvSpPr>
          <p:spPr bwMode="auto">
            <a:xfrm>
              <a:off x="381000" y="3810000"/>
              <a:ext cx="2514600" cy="243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09" name="Rectangle 4"/>
            <p:cNvSpPr>
              <a:spLocks noChangeArrowheads="1"/>
            </p:cNvSpPr>
            <p:nvPr/>
          </p:nvSpPr>
          <p:spPr bwMode="auto">
            <a:xfrm>
              <a:off x="609600" y="4038600"/>
              <a:ext cx="2057400" cy="198120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0" name="Rectangle 5"/>
            <p:cNvSpPr>
              <a:spLocks noChangeArrowheads="1"/>
            </p:cNvSpPr>
            <p:nvPr/>
          </p:nvSpPr>
          <p:spPr bwMode="auto">
            <a:xfrm>
              <a:off x="2590800" y="3657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1" name="Rectangle 8"/>
            <p:cNvSpPr>
              <a:spLocks noChangeArrowheads="1"/>
            </p:cNvSpPr>
            <p:nvPr/>
          </p:nvSpPr>
          <p:spPr bwMode="auto">
            <a:xfrm>
              <a:off x="228600" y="3657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2" name="Rectangle 9"/>
            <p:cNvSpPr>
              <a:spLocks noChangeArrowheads="1"/>
            </p:cNvSpPr>
            <p:nvPr/>
          </p:nvSpPr>
          <p:spPr bwMode="auto">
            <a:xfrm>
              <a:off x="2590800" y="5943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3" name="Rectangle 10"/>
            <p:cNvSpPr>
              <a:spLocks noChangeArrowheads="1"/>
            </p:cNvSpPr>
            <p:nvPr/>
          </p:nvSpPr>
          <p:spPr bwMode="auto">
            <a:xfrm>
              <a:off x="228600" y="5943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5" name="Text Box 24"/>
            <p:cNvSpPr txBox="1">
              <a:spLocks noChangeArrowheads="1"/>
            </p:cNvSpPr>
            <p:nvPr/>
          </p:nvSpPr>
          <p:spPr bwMode="auto">
            <a:xfrm>
              <a:off x="1330325" y="3316288"/>
              <a:ext cx="5746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full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3352800"/>
            <a:ext cx="2514600" cy="2895600"/>
            <a:chOff x="3657600" y="3352800"/>
            <a:chExt cx="2514600" cy="2895600"/>
          </a:xfrm>
        </p:grpSpPr>
        <p:sp>
          <p:nvSpPr>
            <p:cNvPr id="98314" name="Rectangle 13"/>
            <p:cNvSpPr>
              <a:spLocks noChangeArrowheads="1"/>
            </p:cNvSpPr>
            <p:nvPr/>
          </p:nvSpPr>
          <p:spPr bwMode="auto">
            <a:xfrm>
              <a:off x="3886200" y="4038600"/>
              <a:ext cx="2057400" cy="198120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5" name="Rectangle 14"/>
            <p:cNvSpPr>
              <a:spLocks noChangeArrowheads="1"/>
            </p:cNvSpPr>
            <p:nvPr/>
          </p:nvSpPr>
          <p:spPr bwMode="auto">
            <a:xfrm>
              <a:off x="5715000" y="38100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6" name="Rectangle 15"/>
            <p:cNvSpPr>
              <a:spLocks noChangeArrowheads="1"/>
            </p:cNvSpPr>
            <p:nvPr/>
          </p:nvSpPr>
          <p:spPr bwMode="auto">
            <a:xfrm>
              <a:off x="3657600" y="38100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7" name="Rectangle 16"/>
            <p:cNvSpPr>
              <a:spLocks noChangeArrowheads="1"/>
            </p:cNvSpPr>
            <p:nvPr/>
          </p:nvSpPr>
          <p:spPr bwMode="auto">
            <a:xfrm>
              <a:off x="5715000" y="57912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18" name="Rectangle 17"/>
            <p:cNvSpPr>
              <a:spLocks noChangeArrowheads="1"/>
            </p:cNvSpPr>
            <p:nvPr/>
          </p:nvSpPr>
          <p:spPr bwMode="auto">
            <a:xfrm>
              <a:off x="3657600" y="57150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6" name="Text Box 25"/>
            <p:cNvSpPr txBox="1">
              <a:spLocks noChangeArrowheads="1"/>
            </p:cNvSpPr>
            <p:nvPr/>
          </p:nvSpPr>
          <p:spPr bwMode="auto">
            <a:xfrm>
              <a:off x="4495800" y="3352800"/>
              <a:ext cx="9302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same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58000" y="3352800"/>
            <a:ext cx="2057400" cy="2667000"/>
            <a:chOff x="6858000" y="3352800"/>
            <a:chExt cx="2057400" cy="2667000"/>
          </a:xfrm>
        </p:grpSpPr>
        <p:sp>
          <p:nvSpPr>
            <p:cNvPr id="98319" name="Rectangle 19"/>
            <p:cNvSpPr>
              <a:spLocks noChangeArrowheads="1"/>
            </p:cNvSpPr>
            <p:nvPr/>
          </p:nvSpPr>
          <p:spPr bwMode="auto">
            <a:xfrm>
              <a:off x="6858000" y="4038600"/>
              <a:ext cx="2057400" cy="198120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0" name="Rectangle 18"/>
            <p:cNvSpPr>
              <a:spLocks noChangeArrowheads="1"/>
            </p:cNvSpPr>
            <p:nvPr/>
          </p:nvSpPr>
          <p:spPr bwMode="auto">
            <a:xfrm>
              <a:off x="7086600" y="4191000"/>
              <a:ext cx="16002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1" name="Rectangle 20"/>
            <p:cNvSpPr>
              <a:spLocks noChangeArrowheads="1"/>
            </p:cNvSpPr>
            <p:nvPr/>
          </p:nvSpPr>
          <p:spPr bwMode="auto">
            <a:xfrm>
              <a:off x="8458200" y="4038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2" name="Rectangle 21"/>
            <p:cNvSpPr>
              <a:spLocks noChangeArrowheads="1"/>
            </p:cNvSpPr>
            <p:nvPr/>
          </p:nvSpPr>
          <p:spPr bwMode="auto">
            <a:xfrm>
              <a:off x="6858000" y="4038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3" name="Rectangle 22"/>
            <p:cNvSpPr>
              <a:spLocks noChangeArrowheads="1"/>
            </p:cNvSpPr>
            <p:nvPr/>
          </p:nvSpPr>
          <p:spPr bwMode="auto">
            <a:xfrm>
              <a:off x="8458200" y="5562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4" name="Rectangle 23"/>
            <p:cNvSpPr>
              <a:spLocks noChangeArrowheads="1"/>
            </p:cNvSpPr>
            <p:nvPr/>
          </p:nvSpPr>
          <p:spPr bwMode="auto">
            <a:xfrm>
              <a:off x="6858000" y="5562600"/>
              <a:ext cx="457200" cy="45720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>
                  <a:solidFill>
                    <a:srgbClr val="000000"/>
                  </a:solidFill>
                  <a:cs typeface="Arial" pitchFamily="34" charset="0"/>
                </a:rPr>
                <a:t>g</a:t>
              </a:r>
            </a:p>
          </p:txBody>
        </p:sp>
        <p:sp>
          <p:nvSpPr>
            <p:cNvPr id="98327" name="Text Box 26"/>
            <p:cNvSpPr txBox="1">
              <a:spLocks noChangeArrowheads="1"/>
            </p:cNvSpPr>
            <p:nvPr/>
          </p:nvSpPr>
          <p:spPr bwMode="auto">
            <a:xfrm>
              <a:off x="7391400" y="3352800"/>
              <a:ext cx="81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valid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Svetlana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890588"/>
            <a:ext cx="7772400" cy="938212"/>
          </a:xfrm>
        </p:spPr>
        <p:txBody>
          <a:bodyPr/>
          <a:lstStyle/>
          <a:p>
            <a:r>
              <a:rPr lang="en-US" sz="2400" dirty="0" smtClean="0"/>
              <a:t>What if we want nearest neighboring pixels to have the most influence on the output?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1100" dirty="0" smtClean="0"/>
          </a:p>
          <a:p>
            <a:r>
              <a:rPr lang="en-US" sz="2400" dirty="0" smtClean="0"/>
              <a:t>Removes high-frequency components from the image (“low-pass filter”).</a:t>
            </a:r>
          </a:p>
          <a:p>
            <a:endParaRPr lang="en-US" sz="2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5727700" y="1676400"/>
            <a:ext cx="3200400" cy="3800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012950"/>
          <a:ext cx="3213140" cy="3047999"/>
        </p:xfrm>
        <a:graphic>
          <a:graphicData uri="http://schemas.openxmlformats.org/drawingml/2006/table">
            <a:tbl>
              <a:tblPr/>
              <a:tblGrid>
                <a:gridCol w="321577"/>
                <a:gridCol w="321576"/>
                <a:gridCol w="320264"/>
                <a:gridCol w="321577"/>
                <a:gridCol w="321576"/>
                <a:gridCol w="321577"/>
                <a:gridCol w="321576"/>
                <a:gridCol w="320264"/>
                <a:gridCol w="321577"/>
                <a:gridCol w="321576"/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299720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2990850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41750" y="3195637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816600" y="1785937"/>
            <a:ext cx="3184525" cy="3617913"/>
            <a:chOff x="6215084" y="2187558"/>
            <a:chExt cx="3184567" cy="3617943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" name="Photo Editor Photo" r:id="rId7" imgW="2095793" imgH="1390844" progId="">
                    <p:embed/>
                  </p:oleObj>
                </mc:Choice>
                <mc:Fallback>
                  <p:oleObj name="Photo Editor Photo" r:id="rId7" imgW="2095793" imgH="1390844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78" name="Picture 151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4" y="2187558"/>
              <a:ext cx="3184567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Myriad Roman"/>
                </a:rPr>
                <a:t>This kernel is an approximation of a 2d Gaussian function:</a:t>
              </a: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51A327-65CD-4704-98F5-93C194B5B67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2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494938"/>
              </p:ext>
            </p:extLst>
          </p:nvPr>
        </p:nvGraphicFramePr>
        <p:xfrm>
          <a:off x="1331640" y="5100637"/>
          <a:ext cx="13938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10" imgW="469800" imgH="203040" progId="Equation.3">
                  <p:embed/>
                </p:oleObj>
              </mc:Choice>
              <mc:Fallback>
                <p:oleObj name="Equation" r:id="rId10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100637"/>
                        <a:ext cx="13938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32357"/>
              </p:ext>
            </p:extLst>
          </p:nvPr>
        </p:nvGraphicFramePr>
        <p:xfrm>
          <a:off x="4280693" y="4053904"/>
          <a:ext cx="12430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Equation" r:id="rId12" imgW="419040" imgH="203040" progId="Equation.3">
                  <p:embed/>
                </p:oleObj>
              </mc:Choice>
              <mc:Fallback>
                <p:oleObj name="Equation" r:id="rId12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693" y="4053904"/>
                        <a:ext cx="12430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82B40-C848-4473-87A9-AF439C9D37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Smoothing with a Gaussian</a:t>
            </a: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175" y="2370138"/>
            <a:ext cx="3513138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6" y="2370138"/>
            <a:ext cx="3513138" cy="351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Smoothing with a box-filter</a:t>
            </a: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FE9B5-CEA4-4264-888E-4D34141A459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703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Gaussian filters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What parameters matter here?</a:t>
            </a:r>
          </a:p>
          <a:p>
            <a:pPr eaLnBrk="1" hangingPunct="1"/>
            <a:r>
              <a:rPr lang="en-US" sz="2800" b="1" smtClean="0"/>
              <a:t>Size</a:t>
            </a:r>
            <a:r>
              <a:rPr lang="en-US" sz="2800" smtClean="0"/>
              <a:t> of kernel or mask</a:t>
            </a:r>
          </a:p>
          <a:p>
            <a:pPr lvl="1" eaLnBrk="1" hangingPunct="1"/>
            <a:r>
              <a:rPr lang="en-US" sz="2400" smtClean="0"/>
              <a:t>Note, Gaussian function has infinite support, but discrete filters use finite kernels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sp>
        <p:nvSpPr>
          <p:cNvPr id="102404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6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5 with 10 x 10 kernel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5 with 30 x 30 kernel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Gaussian filters</a:t>
            </a:r>
          </a:p>
        </p:txBody>
      </p:sp>
      <p:sp>
        <p:nvSpPr>
          <p:cNvPr id="1034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What parameters matter here?</a:t>
            </a:r>
          </a:p>
          <a:p>
            <a:pPr eaLnBrk="1" hangingPunct="1"/>
            <a:r>
              <a:rPr lang="en-US" sz="2800" b="1" smtClean="0"/>
              <a:t>Variance</a:t>
            </a:r>
            <a:r>
              <a:rPr lang="en-US" sz="2800" smtClean="0"/>
              <a:t> of Gaussian: determines extent of smoothing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sp>
        <p:nvSpPr>
          <p:cNvPr id="103429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2 with 30 x 30 kernel</a:t>
            </a:r>
          </a:p>
        </p:txBody>
      </p:sp>
      <p:pic>
        <p:nvPicPr>
          <p:cNvPr id="103431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2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5 with 30 x 30 kernel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Matlab</a:t>
            </a:r>
          </a:p>
        </p:txBody>
      </p:sp>
      <p:sp>
        <p:nvSpPr>
          <p:cNvPr id="104451" name="TextBox 3"/>
          <p:cNvSpPr txBox="1">
            <a:spLocks noChangeArrowheads="1"/>
          </p:cNvSpPr>
          <p:nvPr/>
        </p:nvSpPr>
        <p:spPr bwMode="auto">
          <a:xfrm>
            <a:off x="227013" y="982663"/>
            <a:ext cx="11209337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hsize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30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sigma = 5;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fspecial(‘gaussian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’,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hsize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sigma);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mesh(h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imagesc(h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imfilter(im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 % correlation 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imshow(outim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pic>
        <p:nvPicPr>
          <p:cNvPr id="104452" name="Picture 4" descr="gauss_sigma5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2443163"/>
            <a:ext cx="14763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 descr="gauss_sigma5_hsize30_2d.jpg"/>
          <p:cNvPicPr>
            <a:picLocks noChangeAspect="1"/>
          </p:cNvPicPr>
          <p:nvPr/>
        </p:nvPicPr>
        <p:blipFill>
          <a:blip r:embed="rId4" cstate="print"/>
          <a:srcRect l="26300" t="5916" r="22746" b="10709"/>
          <a:stretch>
            <a:fillRect/>
          </a:stretch>
        </p:blipFill>
        <p:spPr bwMode="auto">
          <a:xfrm>
            <a:off x="3036888" y="3532188"/>
            <a:ext cx="403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6" descr="graypanda.jpg"/>
          <p:cNvPicPr>
            <a:picLocks noChangeAspect="1"/>
          </p:cNvPicPr>
          <p:nvPr/>
        </p:nvPicPr>
        <p:blipFill>
          <a:blip r:embed="rId5" cstate="print"/>
          <a:srcRect l="13716" t="5885" r="13982" b="11971"/>
          <a:stretch>
            <a:fillRect/>
          </a:stretch>
        </p:blipFill>
        <p:spPr bwMode="auto">
          <a:xfrm>
            <a:off x="4024313" y="4889500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456" name="Straight Arrow Connector 9"/>
          <p:cNvCxnSpPr>
            <a:cxnSpLocks noChangeShapeType="1"/>
          </p:cNvCxnSpPr>
          <p:nvPr/>
        </p:nvCxnSpPr>
        <p:spPr bwMode="auto">
          <a:xfrm>
            <a:off x="6178550" y="5619750"/>
            <a:ext cx="47466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2" name="Group 11"/>
          <p:cNvGrpSpPr/>
          <p:nvPr/>
        </p:nvGrpSpPr>
        <p:grpSpPr>
          <a:xfrm>
            <a:off x="6835775" y="4889500"/>
            <a:ext cx="2011363" cy="1793875"/>
            <a:chOff x="6835775" y="4889500"/>
            <a:chExt cx="2011363" cy="1793875"/>
          </a:xfrm>
        </p:grpSpPr>
        <p:pic>
          <p:nvPicPr>
            <p:cNvPr id="104455" name="Picture 7" descr="blurpanda.jpg"/>
            <p:cNvPicPr>
              <a:picLocks noChangeAspect="1"/>
            </p:cNvPicPr>
            <p:nvPr/>
          </p:nvPicPr>
          <p:blipFill>
            <a:blip r:embed="rId6" cstate="print"/>
            <a:srcRect l="12959" t="5775" r="13374" b="12080"/>
            <a:stretch>
              <a:fillRect/>
            </a:stretch>
          </p:blipFill>
          <p:spPr bwMode="auto">
            <a:xfrm>
              <a:off x="6835775" y="4889500"/>
              <a:ext cx="2011363" cy="150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457" name="TextBox 12"/>
            <p:cNvSpPr txBox="1">
              <a:spLocks noChangeArrowheads="1"/>
            </p:cNvSpPr>
            <p:nvPr/>
          </p:nvSpPr>
          <p:spPr bwMode="auto">
            <a:xfrm>
              <a:off x="7529513" y="6313488"/>
              <a:ext cx="11684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outim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 smtClean="0"/>
              <a:t>Smoothing with a Gaussian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4999038"/>
            <a:ext cx="8229600" cy="2232025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for sigma=1:3:10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h</a:t>
            </a:r>
            <a:r>
              <a:rPr lang="en-US" sz="1800" b="1" dirty="0" smtClean="0">
                <a:latin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</a:rPr>
              <a:t>fspecial('gaussian</a:t>
            </a:r>
            <a:r>
              <a:rPr lang="en-US" sz="1800" b="1" dirty="0" smtClean="0">
                <a:latin typeface="Courier New" pitchFamily="49" charset="0"/>
              </a:rPr>
              <a:t>‘, </a:t>
            </a:r>
            <a:r>
              <a:rPr lang="en-US" sz="1800" b="1" dirty="0" err="1" smtClean="0">
                <a:latin typeface="Courier New" pitchFamily="49" charset="0"/>
              </a:rPr>
              <a:t>hsize</a:t>
            </a:r>
            <a:r>
              <a:rPr lang="en-US" sz="1800" b="1" dirty="0" smtClean="0">
                <a:latin typeface="Courier New" pitchFamily="49" charset="0"/>
              </a:rPr>
              <a:t>, sigma);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out = </a:t>
            </a:r>
            <a:r>
              <a:rPr lang="en-US" sz="1800" b="1" dirty="0" err="1" smtClean="0">
                <a:latin typeface="Courier New" pitchFamily="49" charset="0"/>
              </a:rPr>
              <a:t>imfilter(im</a:t>
            </a:r>
            <a:r>
              <a:rPr lang="en-US" sz="1800" b="1" dirty="0" smtClean="0">
                <a:latin typeface="Courier New" pitchFamily="49" charset="0"/>
              </a:rPr>
              <a:t>, </a:t>
            </a:r>
            <a:r>
              <a:rPr lang="en-US" sz="1800" b="1" dirty="0" err="1" smtClean="0">
                <a:latin typeface="Courier New" pitchFamily="49" charset="0"/>
              </a:rPr>
              <a:t>h</a:t>
            </a:r>
            <a:r>
              <a:rPr lang="en-US" sz="1800" b="1" dirty="0" smtClean="0">
                <a:latin typeface="Courier New" pitchFamily="49" charset="0"/>
              </a:rPr>
              <a:t>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imshow(out</a:t>
            </a:r>
            <a:r>
              <a:rPr lang="en-US" sz="1800" b="1" dirty="0" smtClean="0">
                <a:latin typeface="Courier New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pause;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end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9538" y="2005013"/>
            <a:ext cx="2527300" cy="2825750"/>
            <a:chOff x="109538" y="2005013"/>
            <a:chExt cx="2527300" cy="2825750"/>
          </a:xfrm>
        </p:grpSpPr>
        <p:pic>
          <p:nvPicPr>
            <p:cNvPr id="105474" name="Picture 26" descr="filter_sigma1_size30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1675" y="3794125"/>
              <a:ext cx="1449388" cy="1036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479" name="Picture 22" descr="blurred_sigma1.jpg"/>
            <p:cNvPicPr>
              <a:picLocks noChangeAspect="1"/>
            </p:cNvPicPr>
            <p:nvPr/>
          </p:nvPicPr>
          <p:blipFill>
            <a:blip r:embed="rId4" cstate="print"/>
            <a:srcRect l="12660" t="6389" r="12981" b="12152"/>
            <a:stretch>
              <a:fillRect/>
            </a:stretch>
          </p:blipFill>
          <p:spPr bwMode="auto">
            <a:xfrm>
              <a:off x="109538" y="2005013"/>
              <a:ext cx="2527300" cy="186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3148013" y="1968500"/>
            <a:ext cx="2555875" cy="2898775"/>
            <a:chOff x="3148013" y="1968500"/>
            <a:chExt cx="2555875" cy="2898775"/>
          </a:xfrm>
        </p:grpSpPr>
        <p:pic>
          <p:nvPicPr>
            <p:cNvPr id="83971" name="Picture 27" descr="filter_sigma4_size30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32213" y="3830638"/>
              <a:ext cx="1449387" cy="1036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6" name="Picture 23" descr="blurred_sigma4.jpg"/>
            <p:cNvPicPr>
              <a:picLocks noChangeAspect="1"/>
            </p:cNvPicPr>
            <p:nvPr/>
          </p:nvPicPr>
          <p:blipFill>
            <a:blip r:embed="rId6" cstate="print"/>
            <a:srcRect l="12892" t="4791" r="11906" b="12152"/>
            <a:stretch>
              <a:fillRect/>
            </a:stretch>
          </p:blipFill>
          <p:spPr bwMode="auto">
            <a:xfrm>
              <a:off x="3148013" y="1968500"/>
              <a:ext cx="2555875" cy="189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6397625" y="1968500"/>
            <a:ext cx="2555875" cy="2862263"/>
            <a:chOff x="6397625" y="1968500"/>
            <a:chExt cx="2555875" cy="2862263"/>
          </a:xfrm>
        </p:grpSpPr>
        <p:pic>
          <p:nvPicPr>
            <p:cNvPr id="83974" name="Picture 21" descr="filter_sigma10_size30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29450" y="3794125"/>
              <a:ext cx="1449388" cy="1036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7" name="Picture 25" descr="blurred_sigma10.jpg"/>
            <p:cNvPicPr>
              <a:picLocks noChangeAspect="1"/>
            </p:cNvPicPr>
            <p:nvPr/>
          </p:nvPicPr>
          <p:blipFill>
            <a:blip r:embed="rId8" cstate="print"/>
            <a:srcRect l="11816" t="4791" r="12981" b="12152"/>
            <a:stretch>
              <a:fillRect/>
            </a:stretch>
          </p:blipFill>
          <p:spPr bwMode="auto">
            <a:xfrm>
              <a:off x="6397625" y="1968500"/>
              <a:ext cx="2555875" cy="189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711825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>
                <a:solidFill>
                  <a:srgbClr val="000000"/>
                </a:solidFill>
              </a:rPr>
              <a:t>Parameter </a:t>
            </a:r>
            <a:r>
              <a:rPr lang="el-GR" sz="2400" b="0">
                <a:solidFill>
                  <a:srgbClr val="000000"/>
                </a:solidFill>
              </a:rPr>
              <a:t>σ</a:t>
            </a:r>
            <a:r>
              <a:rPr lang="en-US" sz="2400" b="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F1FE0-E4FA-4B6E-A0D7-55B63853D9B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uiExpand="1" build="p"/>
      <p:bldP spid="839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smoothing filters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u="sng" dirty="0" smtClean="0"/>
              <a:t>Smoothing</a:t>
            </a:r>
          </a:p>
          <a:p>
            <a:pPr lvl="1" eaLnBrk="1" hangingPunct="1"/>
            <a:r>
              <a:rPr lang="en-US" sz="2000" dirty="0" smtClean="0"/>
              <a:t>Values positive </a:t>
            </a:r>
          </a:p>
          <a:p>
            <a:pPr lvl="1" eaLnBrk="1" hangingPunct="1"/>
            <a:r>
              <a:rPr lang="en-US" sz="2000" dirty="0" smtClean="0"/>
              <a:t>Sum to 1 </a:t>
            </a:r>
            <a:r>
              <a:rPr lang="en-US" sz="2000" dirty="0" err="1" smtClean="0">
                <a:sym typeface="Wingdings" pitchFamily="2" charset="2"/>
              </a:rPr>
              <a:t>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smtClean="0"/>
              <a:t>constant regions same as input</a:t>
            </a:r>
          </a:p>
          <a:p>
            <a:pPr lvl="1" eaLnBrk="1" hangingPunct="1"/>
            <a:r>
              <a:rPr lang="en-US" sz="2000" dirty="0" smtClean="0"/>
              <a:t>Amount of smoothing proportional to mask size</a:t>
            </a:r>
          </a:p>
          <a:p>
            <a:pPr lvl="1" eaLnBrk="1" hangingPunct="1"/>
            <a:r>
              <a:rPr lang="en-US" sz="2000" dirty="0" smtClean="0"/>
              <a:t>Remove “high-frequency” components; “low-pass” filter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Filtering an impulse signal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7676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07677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/>
              <a:t>What is the result of filtering the impulse signal (image) </a:t>
            </a:r>
            <a:r>
              <a:rPr lang="en-US" sz="2400" b="0" i="1" dirty="0" smtClean="0"/>
              <a:t>f </a:t>
            </a:r>
            <a:r>
              <a:rPr lang="en-US" sz="2400" b="0" dirty="0"/>
              <a:t>with the arbitrary kernel </a:t>
            </a:r>
            <a:r>
              <a:rPr lang="en-US" sz="2400" b="0" i="1" dirty="0" smtClean="0"/>
              <a:t>h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sp>
        <p:nvSpPr>
          <p:cNvPr id="107678" name="TextBox 10"/>
          <p:cNvSpPr txBox="1">
            <a:spLocks noChangeArrowheads="1"/>
          </p:cNvSpPr>
          <p:nvPr/>
        </p:nvSpPr>
        <p:spPr bwMode="auto">
          <a:xfrm>
            <a:off x="7018338" y="2917825"/>
            <a:ext cx="17160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0" b="0"/>
              <a:t>?</a:t>
            </a:r>
          </a:p>
        </p:txBody>
      </p:sp>
      <p:pic>
        <p:nvPicPr>
          <p:cNvPr id="107679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15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101095"/>
              </p:ext>
            </p:extLst>
          </p:nvPr>
        </p:nvGraphicFramePr>
        <p:xfrm>
          <a:off x="1120775" y="4791072"/>
          <a:ext cx="13938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5" name="Equation" r:id="rId6" imgW="469800" imgH="203040" progId="Equation.3">
                  <p:embed/>
                </p:oleObj>
              </mc:Choice>
              <mc:Fallback>
                <p:oleObj name="Equation" r:id="rId6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4791072"/>
                        <a:ext cx="13938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15882"/>
              </p:ext>
            </p:extLst>
          </p:nvPr>
        </p:nvGraphicFramePr>
        <p:xfrm>
          <a:off x="6522186" y="4791072"/>
          <a:ext cx="1355966" cy="606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6" name="Equation" r:id="rId8" imgW="457200" imgH="203040" progId="Equation.3">
                  <p:embed/>
                </p:oleObj>
              </mc:Choice>
              <mc:Fallback>
                <p:oleObj name="Equation" r:id="rId8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2186" y="4791072"/>
                        <a:ext cx="1355966" cy="606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271375"/>
              </p:ext>
            </p:extLst>
          </p:nvPr>
        </p:nvGraphicFramePr>
        <p:xfrm>
          <a:off x="3683793" y="3949700"/>
          <a:ext cx="12430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7" name="Equation" r:id="rId10" imgW="419040" imgH="203040" progId="Equation.3">
                  <p:embed/>
                </p:oleObj>
              </mc:Choice>
              <mc:Fallback>
                <p:oleObj name="Equation" r:id="rId10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793" y="3949700"/>
                        <a:ext cx="12430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329190" y="4999059"/>
              <a:ext cx="765856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3000" b="0" dirty="0" smtClean="0"/>
                <a:t>f</a:t>
              </a:r>
              <a:endParaRPr lang="en-US" sz="3000" b="0" dirty="0"/>
            </a:p>
          </p:txBody>
        </p:sp>
      </p:grp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5156348" y="4210870"/>
            <a:ext cx="796927" cy="760412"/>
            <a:chOff x="5192721" y="4195773"/>
            <a:chExt cx="796938" cy="760425"/>
          </a:xfrm>
        </p:grpSpPr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2" name="TextBox 12"/>
            <p:cNvSpPr txBox="1">
              <a:spLocks noChangeArrowheads="1"/>
            </p:cNvSpPr>
            <p:nvPr/>
          </p:nvSpPr>
          <p:spPr bwMode="auto">
            <a:xfrm>
              <a:off x="5418618" y="4305312"/>
              <a:ext cx="46806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3000" b="0" dirty="0"/>
                <a:t>h</a:t>
              </a:r>
            </a:p>
          </p:txBody>
        </p:sp>
      </p:grpSp>
      <p:grpSp>
        <p:nvGrpSpPr>
          <p:cNvPr id="2" name="Group 14"/>
          <p:cNvGrpSpPr>
            <a:grpSpLocks/>
          </p:cNvGrpSpPr>
          <p:nvPr/>
        </p:nvGrpSpPr>
        <p:grpSpPr bwMode="auto">
          <a:xfrm rot="10800000">
            <a:off x="5156348" y="4212459"/>
            <a:ext cx="796927" cy="760412"/>
            <a:chOff x="5192721" y="4195773"/>
            <a:chExt cx="796938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418618" y="4305312"/>
              <a:ext cx="46806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3000" b="0" dirty="0"/>
                <a:t>h</a:t>
              </a:r>
            </a:p>
          </p:txBody>
        </p:sp>
      </p:grpSp>
      <p:pic>
        <p:nvPicPr>
          <p:cNvPr id="19458" name="Picture 2" descr="http://latex.codecogs.com/gif.latex?%5Cdpi%7B300%7D%20g%20%3D%20h%20%5Cast%2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343153"/>
            <a:ext cx="1716037" cy="40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Convolution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 dirty="0" smtClean="0"/>
              <a:t>Convolution: </a:t>
            </a:r>
          </a:p>
          <a:p>
            <a:pPr lvl="1"/>
            <a:r>
              <a:rPr lang="en-US" sz="2000" dirty="0" smtClean="0"/>
              <a:t>Flip the filter in both dimensions (bottom to top, right to left)</a:t>
            </a:r>
          </a:p>
          <a:p>
            <a:pPr lvl="1"/>
            <a:r>
              <a:rPr lang="en-US" sz="2000" dirty="0" smtClean="0"/>
              <a:t>Then apply cross-correlation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/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9460" name="Picture 4" descr="http://latex.codecogs.com/gif.latex?%5Cdpi%7B300%7D%20g%28i%2Cj%29%20%26%3D%20%5Csum_%7Bu%3D-k%7D%5E%7Bk%7D%20%5Csum_%7Bv%3D-k%7D%5E%7Bk%7D%20h%28u%2Cv%29%20f%28i-u%2Cj-v%29%20%25%26%3D%20%5Csum_%7Bu%3D-k%7D%5E%7Bk%7D%20%5Csum_%7Bv%3D-k%7D%5E%7Bk%7D%20h%28u-u%2Cv%29%20f%28i-u%2Cj-v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98" y="2801566"/>
            <a:ext cx="5562502" cy="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3.7037E-7 L 0.08281 -0.03311 L 0.27031 -0.03311 L 0.27152 -0.00903 L 0.09201 -0.00903 L 0.09201 0.02129 L 0.27256 0.01527 L 0.27152 0.0456 L 0.09426 0.04699 L 0.10103 0.09398 L 0.27152 0.08333 L 0.27378 0.11828 L 0.09426 0.11666 L 0.08853 0.15463 L 0.27829 0.14861 L 0.28176 0.17268 L 0.09756 0.18194 L 0.09079 0.20925 L 0.28055 0.20763 L 0.28055 0.20763 " pathEditMode="relative" ptsTypes="AAAAAAAAAAAAAAAAAA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 bldLvl="2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latex.codecogs.com/gif.latex?%5Cdpi%7B300%7D%20g%28i%2Cj%29%20%26%3D%20%5Csum_%7Bu%3D-k%7D%5E%7Bk%7D%20%5Csum_%7Bv%3D-k%7D%5E%7Bk%7D%20h%28u%2Cv%29%20f%28i-u%2Cj-v%29%20%25%26%3D%20%5Csum_%7Bu%3D-k%7D%5E%7Bk%7D%20%5Csum_%7Bv%3D-k%7D%5E%7Bk%7D%20h%28u-u%2Cv%29%20f%28i-u%2Cj-v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7" y="1493094"/>
            <a:ext cx="5562502" cy="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smtClean="0"/>
              <a:t>Convolution vs. correlation</a:t>
            </a:r>
          </a:p>
        </p:txBody>
      </p:sp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Convolution</a:t>
            </a:r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/>
              <a:t>For a Gaussian or box filter, how will the outputs differ?</a:t>
            </a:r>
          </a:p>
          <a:p>
            <a:pPr>
              <a:spcAft>
                <a:spcPts val="600"/>
              </a:spcAft>
            </a:pPr>
            <a:r>
              <a:rPr lang="en-US" sz="2400" b="0"/>
              <a:t>If the input is an impulse signal, how will the outputs differ?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adapted from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3" name="Picture 2" descr="http://latex.codecogs.com/gif.latex?%5Cdpi%7B300%7D%20g%20%3D%20h%20%5Cast%2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2738541"/>
            <a:ext cx="1577922" cy="3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latex.codecogs.com/gif.latex?%5Cdpi%7B300%7D%20g%28i%2Cj%29%20%3D%20%5Csum_%7Bu%3D-k%7D%5E%7Bk%7D%20%5Csum_%7Bv%3D-k%7D%5E%7Bk%7D%20h%28u%2Cv%29%20f%28i&amp;plus;u%2Cj&amp;plus;v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7" y="3923645"/>
            <a:ext cx="5562502" cy="9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latex.codecogs.com/gif.latex?%5Cdpi%7B300%7D%20g%20%3D%20h%20%5Cotimes%20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74" y="5147027"/>
            <a:ext cx="1719606" cy="3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4267200"/>
            <a:ext cx="8458200" cy="1905000"/>
          </a:xfrm>
        </p:spPr>
        <p:txBody>
          <a:bodyPr/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/>
              <a:t>A digital camera replaces film with a sensor array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Each cell in the array is light-sensitive diode that converts photons to electrons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http://electronics.howstuffworks.com/digital-camera.htm</a:t>
            </a:r>
            <a:r>
              <a:rPr lang="en-US" sz="2000" dirty="0" smtClean="0"/>
              <a:t> </a:t>
            </a:r>
          </a:p>
          <a:p>
            <a:pPr lvl="2">
              <a:lnSpc>
                <a:spcPct val="90000"/>
              </a:lnSpc>
            </a:pPr>
            <a:endParaRPr lang="en-US" sz="1600" dirty="0" smtClean="0"/>
          </a:p>
        </p:txBody>
      </p:sp>
      <p:pic>
        <p:nvPicPr>
          <p:cNvPr id="72708" name="Picture 4" descr="PowerShot SD2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4738" y="1390650"/>
            <a:ext cx="6697662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4"/>
          <p:cNvSpPr>
            <a:spLocks noChangeArrowheads="1"/>
          </p:cNvSpPr>
          <p:nvPr/>
        </p:nvSpPr>
        <p:spPr bwMode="auto">
          <a:xfrm>
            <a:off x="1530350" y="4225925"/>
            <a:ext cx="6061075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5" name="Rectangle 113"/>
          <p:cNvSpPr>
            <a:spLocks noChangeArrowheads="1"/>
          </p:cNvSpPr>
          <p:nvPr/>
        </p:nvSpPr>
        <p:spPr bwMode="auto">
          <a:xfrm>
            <a:off x="4852988" y="1524000"/>
            <a:ext cx="4198937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6" name="Rectangle 112"/>
          <p:cNvSpPr>
            <a:spLocks noChangeArrowheads="1"/>
          </p:cNvSpPr>
          <p:nvPr/>
        </p:nvSpPr>
        <p:spPr bwMode="auto">
          <a:xfrm>
            <a:off x="142875" y="1487488"/>
            <a:ext cx="4198938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82600" y="90488"/>
            <a:ext cx="8229600" cy="1143000"/>
          </a:xfrm>
        </p:spPr>
        <p:txBody>
          <a:bodyPr/>
          <a:lstStyle/>
          <a:p>
            <a:r>
              <a:rPr lang="en-US" dirty="0" smtClean="0"/>
              <a:t>Predict the outputs using </a:t>
            </a:r>
            <a:r>
              <a:rPr lang="en-US" i="1" dirty="0" smtClean="0"/>
              <a:t>correlation</a:t>
            </a:r>
            <a:r>
              <a:rPr lang="en-US" dirty="0" smtClean="0"/>
              <a:t> filtering</a:t>
            </a:r>
          </a:p>
        </p:txBody>
      </p:sp>
      <p:grpSp>
        <p:nvGrpSpPr>
          <p:cNvPr id="110598" name="Group 3"/>
          <p:cNvGrpSpPr>
            <a:grpSpLocks/>
          </p:cNvGrpSpPr>
          <p:nvPr/>
        </p:nvGrpSpPr>
        <p:grpSpPr bwMode="auto">
          <a:xfrm>
            <a:off x="2260600" y="1993900"/>
            <a:ext cx="1225550" cy="1295400"/>
            <a:chOff x="144" y="144"/>
            <a:chExt cx="1152" cy="1136"/>
          </a:xfrm>
        </p:grpSpPr>
        <p:sp>
          <p:nvSpPr>
            <p:cNvPr id="11066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7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59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3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0" name="TextBox 23"/>
          <p:cNvSpPr txBox="1">
            <a:spLocks noChangeArrowheads="1"/>
          </p:cNvSpPr>
          <p:nvPr/>
        </p:nvSpPr>
        <p:spPr bwMode="auto">
          <a:xfrm>
            <a:off x="1931988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1" name="TextBox 24"/>
          <p:cNvSpPr txBox="1">
            <a:spLocks noChangeArrowheads="1"/>
          </p:cNvSpPr>
          <p:nvPr/>
        </p:nvSpPr>
        <p:spPr bwMode="auto">
          <a:xfrm>
            <a:off x="3538538" y="232727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2" name="Group 3"/>
          <p:cNvGrpSpPr>
            <a:grpSpLocks/>
          </p:cNvGrpSpPr>
          <p:nvPr/>
        </p:nvGrpSpPr>
        <p:grpSpPr bwMode="auto">
          <a:xfrm>
            <a:off x="7108825" y="2108200"/>
            <a:ext cx="1225550" cy="1295400"/>
            <a:chOff x="144" y="144"/>
            <a:chExt cx="1152" cy="1136"/>
          </a:xfrm>
        </p:grpSpPr>
        <p:sp>
          <p:nvSpPr>
            <p:cNvPr id="11064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4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5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60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0638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4" name="TextBox 44"/>
          <p:cNvSpPr txBox="1">
            <a:spLocks noChangeArrowheads="1"/>
          </p:cNvSpPr>
          <p:nvPr/>
        </p:nvSpPr>
        <p:spPr bwMode="auto">
          <a:xfrm>
            <a:off x="6780213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5" name="TextBox 45"/>
          <p:cNvSpPr txBox="1">
            <a:spLocks noChangeArrowheads="1"/>
          </p:cNvSpPr>
          <p:nvPr/>
        </p:nvSpPr>
        <p:spPr bwMode="auto">
          <a:xfrm>
            <a:off x="8386763" y="235743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6" name="Group 5"/>
          <p:cNvGrpSpPr>
            <a:grpSpLocks/>
          </p:cNvGrpSpPr>
          <p:nvPr/>
        </p:nvGrpSpPr>
        <p:grpSpPr bwMode="auto">
          <a:xfrm>
            <a:off x="5364163" y="4776788"/>
            <a:ext cx="1371600" cy="1066800"/>
            <a:chOff x="3799" y="2064"/>
            <a:chExt cx="1433" cy="1136"/>
          </a:xfrm>
        </p:grpSpPr>
        <p:grpSp>
          <p:nvGrpSpPr>
            <p:cNvPr id="11062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063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4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063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0607" name="Group 25"/>
          <p:cNvGrpSpPr>
            <a:grpSpLocks/>
          </p:cNvGrpSpPr>
          <p:nvPr/>
        </p:nvGrpSpPr>
        <p:grpSpPr bwMode="auto">
          <a:xfrm>
            <a:off x="3794125" y="4776788"/>
            <a:ext cx="1149350" cy="1066800"/>
            <a:chOff x="144" y="144"/>
            <a:chExt cx="1152" cy="1136"/>
          </a:xfrm>
        </p:grpSpPr>
        <p:sp>
          <p:nvSpPr>
            <p:cNvPr id="11061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061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0608" name="Text Box 43"/>
          <p:cNvSpPr txBox="1">
            <a:spLocks noChangeArrowheads="1"/>
          </p:cNvSpPr>
          <p:nvPr/>
        </p:nvSpPr>
        <p:spPr bwMode="auto">
          <a:xfrm>
            <a:off x="4946650" y="4700588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pic>
        <p:nvPicPr>
          <p:cNvPr id="11060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9425" y="44450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10" name="TextBox 110"/>
          <p:cNvSpPr txBox="1">
            <a:spLocks noChangeArrowheads="1"/>
          </p:cNvSpPr>
          <p:nvPr/>
        </p:nvSpPr>
        <p:spPr bwMode="auto">
          <a:xfrm>
            <a:off x="3429000" y="510222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11" name="TextBox 111"/>
          <p:cNvSpPr txBox="1">
            <a:spLocks noChangeArrowheads="1"/>
          </p:cNvSpPr>
          <p:nvPr/>
        </p:nvSpPr>
        <p:spPr bwMode="auto">
          <a:xfrm>
            <a:off x="6751638" y="502285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F1FE0-E4FA-4B6E-A0D7-55B63853D9B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1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11161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16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16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16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6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162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162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pic>
        <p:nvPicPr>
          <p:cNvPr id="11162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Filtered 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(no change)</a:t>
            </a: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113667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367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367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7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8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368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68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366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66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367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11469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469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69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470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470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0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0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71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469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469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469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Shifted left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by 1 pixel with correlation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115718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115720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572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73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572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11674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Blur (with a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box filter)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7765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11778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778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79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80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778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7766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777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777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777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78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776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11776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118789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11881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881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2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3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83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881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8790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879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79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880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880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0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81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879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11879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0">
                <a:solidFill>
                  <a:srgbClr val="000000"/>
                </a:solidFill>
                <a:cs typeface="Arial" pitchFamily="34" charset="0"/>
              </a:rPr>
              <a:t>Sharpening filter:</a:t>
            </a:r>
          </a:p>
          <a:p>
            <a:pPr lvl="1" eaLnBrk="0" hangingPunct="0"/>
            <a:r>
              <a:rPr lang="en-US" sz="2400" b="0">
                <a:solidFill>
                  <a:srgbClr val="000000"/>
                </a:solidFill>
                <a:cs typeface="Arial" pitchFamily="34" charset="0"/>
              </a:rPr>
              <a:t>accentuates differences with local average</a:t>
            </a:r>
          </a:p>
        </p:txBody>
      </p:sp>
      <p:pic>
        <p:nvPicPr>
          <p:cNvPr id="11879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7" cstate="print"/>
          <a:srcRect l="43004" t="19810" r="37450" b="37711"/>
          <a:stretch/>
        </p:blipFill>
        <p:spPr bwMode="auto">
          <a:xfrm>
            <a:off x="3111500" y="4743450"/>
            <a:ext cx="1357313" cy="156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F169A-FB62-4D00-A8DD-B8FDE49CE07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David Lowe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Filtering examples: sharpening</a:t>
            </a:r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4D07A6-772A-49B8-B4E7-ED20C15CCA1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22225"/>
            <a:ext cx="8229600" cy="1143000"/>
          </a:xfrm>
        </p:spPr>
        <p:txBody>
          <a:bodyPr/>
          <a:lstStyle/>
          <a:p>
            <a:r>
              <a:rPr lang="en-US" dirty="0" smtClean="0"/>
              <a:t>Digital images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263525" y="1093788"/>
            <a:ext cx="8686800" cy="4525962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Sample</a:t>
            </a:r>
            <a:r>
              <a:rPr lang="en-US" sz="2400" dirty="0" smtClean="0">
                <a:solidFill>
                  <a:srgbClr val="000000"/>
                </a:solidFill>
              </a:rPr>
              <a:t> the 2D space on a regular grid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Quantize</a:t>
            </a:r>
            <a:r>
              <a:rPr lang="en-US" sz="2400" dirty="0" smtClean="0">
                <a:solidFill>
                  <a:srgbClr val="000000"/>
                </a:solidFill>
              </a:rPr>
              <a:t> each sample (round to nearest integer)</a:t>
            </a:r>
          </a:p>
          <a:p>
            <a:endParaRPr lang="en-US" sz="8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Image thus represented as a matrix of integer values.</a:t>
            </a:r>
          </a:p>
          <a:p>
            <a:endParaRPr lang="en-US" dirty="0" smtClean="0"/>
          </a:p>
        </p:txBody>
      </p:sp>
      <p:pic>
        <p:nvPicPr>
          <p:cNvPr id="74770" name="Picture 10" descr="image_func"/>
          <p:cNvPicPr>
            <a:picLocks noChangeAspect="1" noChangeArrowheads="1"/>
          </p:cNvPicPr>
          <p:nvPr/>
        </p:nvPicPr>
        <p:blipFill>
          <a:blip r:embed="rId5" cstate="print"/>
          <a:srcRect l="53148" t="52576"/>
          <a:stretch>
            <a:fillRect/>
          </a:stretch>
        </p:blipFill>
        <p:spPr bwMode="auto">
          <a:xfrm>
            <a:off x="960438" y="3140084"/>
            <a:ext cx="1987829" cy="153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2965600" y="2735263"/>
            <a:ext cx="6535588" cy="2011362"/>
            <a:chOff x="2965600" y="2735263"/>
            <a:chExt cx="6535588" cy="2011362"/>
          </a:xfrm>
        </p:grpSpPr>
        <p:pic>
          <p:nvPicPr>
            <p:cNvPr id="74765" name="Picture 5" descr="conv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41957" y="3213111"/>
              <a:ext cx="3989229" cy="1533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66" name="Line 6"/>
            <p:cNvSpPr>
              <a:spLocks noChangeShapeType="1"/>
            </p:cNvSpPr>
            <p:nvPr/>
          </p:nvSpPr>
          <p:spPr bwMode="auto">
            <a:xfrm flipH="1">
              <a:off x="3738765" y="3109921"/>
              <a:ext cx="12700" cy="873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4767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10173" y="3332176"/>
              <a:ext cx="126995" cy="187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68" name="Line 8"/>
            <p:cNvSpPr>
              <a:spLocks noChangeShapeType="1"/>
            </p:cNvSpPr>
            <p:nvPr/>
          </p:nvSpPr>
          <p:spPr bwMode="auto">
            <a:xfrm rot="16200000" flipH="1">
              <a:off x="4361042" y="2614634"/>
              <a:ext cx="0" cy="812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4769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8154" y="2735263"/>
              <a:ext cx="188906" cy="24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71" name="Right Arrow 13"/>
            <p:cNvSpPr>
              <a:spLocks noChangeArrowheads="1"/>
            </p:cNvSpPr>
            <p:nvPr/>
          </p:nvSpPr>
          <p:spPr bwMode="auto">
            <a:xfrm>
              <a:off x="2965600" y="3794163"/>
              <a:ext cx="620698" cy="255597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74772" name="TextBox 15"/>
            <p:cNvSpPr txBox="1">
              <a:spLocks noChangeArrowheads="1"/>
            </p:cNvSpPr>
            <p:nvPr/>
          </p:nvSpPr>
          <p:spPr bwMode="auto">
            <a:xfrm>
              <a:off x="8259791" y="3611594"/>
              <a:ext cx="1241397" cy="369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2D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0500" y="5143500"/>
            <a:ext cx="9201150" cy="1352550"/>
            <a:chOff x="190500" y="5143500"/>
            <a:chExt cx="9201150" cy="1352550"/>
          </a:xfrm>
        </p:grpSpPr>
        <p:pic>
          <p:nvPicPr>
            <p:cNvPr id="15" name="Picture 8" descr="smoothing-d5"/>
            <p:cNvPicPr>
              <a:picLocks noChangeAspect="1" noChangeArrowheads="1"/>
            </p:cNvPicPr>
            <p:nvPr/>
          </p:nvPicPr>
          <p:blipFill>
            <a:blip r:embed="rId9" cstate="print"/>
            <a:srcRect b="48459"/>
            <a:stretch>
              <a:fillRect/>
            </a:stretch>
          </p:blipFill>
          <p:spPr bwMode="auto">
            <a:xfrm>
              <a:off x="4316413" y="5218113"/>
              <a:ext cx="3322637" cy="124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8150225" y="5583238"/>
              <a:ext cx="12414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1D</a:t>
              </a:r>
            </a:p>
          </p:txBody>
        </p:sp>
        <p:grpSp>
          <p:nvGrpSpPr>
            <p:cNvPr id="3" name="Group 21"/>
            <p:cNvGrpSpPr>
              <a:grpSpLocks noChangeAspect="1"/>
            </p:cNvGrpSpPr>
            <p:nvPr/>
          </p:nvGrpSpPr>
          <p:grpSpPr bwMode="auto">
            <a:xfrm>
              <a:off x="190500" y="5143500"/>
              <a:ext cx="3395663" cy="1352550"/>
              <a:chOff x="-2840139" y="3502026"/>
              <a:chExt cx="3943404" cy="1570059"/>
            </a:xfrm>
          </p:grpSpPr>
          <p:pic>
            <p:nvPicPr>
              <p:cNvPr id="74762" name="Picture 8" descr="smoothing-d5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b="48459"/>
              <a:stretch>
                <a:fillRect/>
              </a:stretch>
            </p:blipFill>
            <p:spPr bwMode="auto">
              <a:xfrm>
                <a:off x="-2840139" y="3611565"/>
                <a:ext cx="3890963" cy="1460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763" name="Rectangle 20"/>
              <p:cNvSpPr>
                <a:spLocks noChangeArrowheads="1"/>
              </p:cNvSpPr>
              <p:nvPr/>
            </p:nvSpPr>
            <p:spPr bwMode="auto">
              <a:xfrm>
                <a:off x="-2657574" y="3502026"/>
                <a:ext cx="3760839" cy="116841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sp>
            <p:nvSpPr>
              <p:cNvPr id="74764" name="Freeform 19"/>
              <p:cNvSpPr>
                <a:spLocks noChangeArrowheads="1"/>
              </p:cNvSpPr>
              <p:nvPr/>
            </p:nvSpPr>
            <p:spPr bwMode="auto">
              <a:xfrm>
                <a:off x="-2621061" y="3830643"/>
                <a:ext cx="3645074" cy="843419"/>
              </a:xfrm>
              <a:custGeom>
                <a:avLst/>
                <a:gdLst>
                  <a:gd name="T0" fmla="*/ 0 w 3645074"/>
                  <a:gd name="T1" fmla="*/ 179539 h 843419"/>
                  <a:gd name="T2" fmla="*/ 50104 w 3645074"/>
                  <a:gd name="T3" fmla="*/ 179539 h 843419"/>
                  <a:gd name="T4" fmla="*/ 237994 w 3645074"/>
                  <a:gd name="T5" fmla="*/ 705632 h 843419"/>
                  <a:gd name="T6" fmla="*/ 388307 w 3645074"/>
                  <a:gd name="T7" fmla="*/ 304800 h 843419"/>
                  <a:gd name="T8" fmla="*/ 501041 w 3645074"/>
                  <a:gd name="T9" fmla="*/ 304800 h 843419"/>
                  <a:gd name="T10" fmla="*/ 526093 w 3645074"/>
                  <a:gd name="T11" fmla="*/ 480164 h 843419"/>
                  <a:gd name="T12" fmla="*/ 601249 w 3645074"/>
                  <a:gd name="T13" fmla="*/ 329852 h 843419"/>
                  <a:gd name="T14" fmla="*/ 713983 w 3645074"/>
                  <a:gd name="T15" fmla="*/ 405008 h 843419"/>
                  <a:gd name="T16" fmla="*/ 751561 w 3645074"/>
                  <a:gd name="T17" fmla="*/ 655528 h 843419"/>
                  <a:gd name="T18" fmla="*/ 814192 w 3645074"/>
                  <a:gd name="T19" fmla="*/ 480164 h 843419"/>
                  <a:gd name="T20" fmla="*/ 989556 w 3645074"/>
                  <a:gd name="T21" fmla="*/ 567846 h 843419"/>
                  <a:gd name="T22" fmla="*/ 1077238 w 3645074"/>
                  <a:gd name="T23" fmla="*/ 843419 h 843419"/>
                  <a:gd name="T24" fmla="*/ 1164920 w 3645074"/>
                  <a:gd name="T25" fmla="*/ 567846 h 843419"/>
                  <a:gd name="T26" fmla="*/ 1365337 w 3645074"/>
                  <a:gd name="T27" fmla="*/ 480164 h 843419"/>
                  <a:gd name="T28" fmla="*/ 1453019 w 3645074"/>
                  <a:gd name="T29" fmla="*/ 29227 h 843419"/>
                  <a:gd name="T30" fmla="*/ 1553227 w 3645074"/>
                  <a:gd name="T31" fmla="*/ 655528 h 843419"/>
                  <a:gd name="T32" fmla="*/ 1640909 w 3645074"/>
                  <a:gd name="T33" fmla="*/ 780789 h 843419"/>
                  <a:gd name="T34" fmla="*/ 1678487 w 3645074"/>
                  <a:gd name="T35" fmla="*/ 617950 h 843419"/>
                  <a:gd name="T36" fmla="*/ 1778696 w 3645074"/>
                  <a:gd name="T37" fmla="*/ 830893 h 843419"/>
                  <a:gd name="T38" fmla="*/ 1828800 w 3645074"/>
                  <a:gd name="T39" fmla="*/ 655528 h 843419"/>
                  <a:gd name="T40" fmla="*/ 1991638 w 3645074"/>
                  <a:gd name="T41" fmla="*/ 668054 h 843419"/>
                  <a:gd name="T42" fmla="*/ 2116898 w 3645074"/>
                  <a:gd name="T43" fmla="*/ 505216 h 843419"/>
                  <a:gd name="T44" fmla="*/ 2179528 w 3645074"/>
                  <a:gd name="T45" fmla="*/ 505216 h 843419"/>
                  <a:gd name="T46" fmla="*/ 2254684 w 3645074"/>
                  <a:gd name="T47" fmla="*/ 617950 h 843419"/>
                  <a:gd name="T48" fmla="*/ 2304788 w 3645074"/>
                  <a:gd name="T49" fmla="*/ 192065 h 843419"/>
                  <a:gd name="T50" fmla="*/ 2417522 w 3645074"/>
                  <a:gd name="T51" fmla="*/ 405008 h 843419"/>
                  <a:gd name="T52" fmla="*/ 2442574 w 3645074"/>
                  <a:gd name="T53" fmla="*/ 254695 h 843419"/>
                  <a:gd name="T54" fmla="*/ 2567834 w 3645074"/>
                  <a:gd name="T55" fmla="*/ 505216 h 843419"/>
                  <a:gd name="T56" fmla="*/ 2605412 w 3645074"/>
                  <a:gd name="T57" fmla="*/ 279747 h 843419"/>
                  <a:gd name="T58" fmla="*/ 2680570 w 3645074"/>
                  <a:gd name="T59" fmla="*/ 367430 h 843419"/>
                  <a:gd name="T60" fmla="*/ 2805830 w 3645074"/>
                  <a:gd name="T61" fmla="*/ 217117 h 843419"/>
                  <a:gd name="T62" fmla="*/ 3018772 w 3645074"/>
                  <a:gd name="T63" fmla="*/ 317326 h 843419"/>
                  <a:gd name="T64" fmla="*/ 3106454 w 3645074"/>
                  <a:gd name="T65" fmla="*/ 655528 h 843419"/>
                  <a:gd name="T66" fmla="*/ 3181610 w 3645074"/>
                  <a:gd name="T67" fmla="*/ 455112 h 843419"/>
                  <a:gd name="T68" fmla="*/ 3244240 w 3645074"/>
                  <a:gd name="T69" fmla="*/ 405008 h 843419"/>
                  <a:gd name="T70" fmla="*/ 3331922 w 3645074"/>
                  <a:gd name="T71" fmla="*/ 467638 h 843419"/>
                  <a:gd name="T72" fmla="*/ 3382026 w 3645074"/>
                  <a:gd name="T73" fmla="*/ 54279 h 843419"/>
                  <a:gd name="T74" fmla="*/ 3494760 w 3645074"/>
                  <a:gd name="T75" fmla="*/ 655528 h 843419"/>
                  <a:gd name="T76" fmla="*/ 3519812 w 3645074"/>
                  <a:gd name="T77" fmla="*/ 379956 h 843419"/>
                  <a:gd name="T78" fmla="*/ 3620022 w 3645074"/>
                  <a:gd name="T79" fmla="*/ 530268 h 843419"/>
                  <a:gd name="T80" fmla="*/ 3645074 w 3645074"/>
                  <a:gd name="T81" fmla="*/ 530268 h 8434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645074"/>
                  <a:gd name="T124" fmla="*/ 0 h 843419"/>
                  <a:gd name="T125" fmla="*/ 3645074 w 3645074"/>
                  <a:gd name="T126" fmla="*/ 843419 h 84341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645074" h="843419">
                    <a:moveTo>
                      <a:pt x="0" y="179539"/>
                    </a:moveTo>
                    <a:cubicBezTo>
                      <a:pt x="5219" y="135698"/>
                      <a:pt x="10438" y="91857"/>
                      <a:pt x="50104" y="179539"/>
                    </a:cubicBezTo>
                    <a:cubicBezTo>
                      <a:pt x="89770" y="267221"/>
                      <a:pt x="181627" y="684755"/>
                      <a:pt x="237994" y="705632"/>
                    </a:cubicBezTo>
                    <a:cubicBezTo>
                      <a:pt x="294361" y="726509"/>
                      <a:pt x="344466" y="371605"/>
                      <a:pt x="388307" y="304800"/>
                    </a:cubicBezTo>
                    <a:cubicBezTo>
                      <a:pt x="432148" y="237995"/>
                      <a:pt x="478077" y="275573"/>
                      <a:pt x="501041" y="304800"/>
                    </a:cubicBezTo>
                    <a:cubicBezTo>
                      <a:pt x="524005" y="334027"/>
                      <a:pt x="509392" y="475989"/>
                      <a:pt x="526093" y="480164"/>
                    </a:cubicBezTo>
                    <a:cubicBezTo>
                      <a:pt x="542794" y="484339"/>
                      <a:pt x="569934" y="342378"/>
                      <a:pt x="601249" y="329852"/>
                    </a:cubicBezTo>
                    <a:cubicBezTo>
                      <a:pt x="632564" y="317326"/>
                      <a:pt x="688931" y="350729"/>
                      <a:pt x="713983" y="405008"/>
                    </a:cubicBezTo>
                    <a:cubicBezTo>
                      <a:pt x="739035" y="459287"/>
                      <a:pt x="734860" y="643002"/>
                      <a:pt x="751561" y="655528"/>
                    </a:cubicBezTo>
                    <a:cubicBezTo>
                      <a:pt x="768262" y="668054"/>
                      <a:pt x="774526" y="494778"/>
                      <a:pt x="814192" y="480164"/>
                    </a:cubicBezTo>
                    <a:cubicBezTo>
                      <a:pt x="853858" y="465550"/>
                      <a:pt x="945715" y="507304"/>
                      <a:pt x="989556" y="567846"/>
                    </a:cubicBezTo>
                    <a:cubicBezTo>
                      <a:pt x="1033397" y="628389"/>
                      <a:pt x="1048011" y="843419"/>
                      <a:pt x="1077238" y="843419"/>
                    </a:cubicBezTo>
                    <a:cubicBezTo>
                      <a:pt x="1106465" y="843419"/>
                      <a:pt x="1116904" y="628389"/>
                      <a:pt x="1164920" y="567846"/>
                    </a:cubicBezTo>
                    <a:cubicBezTo>
                      <a:pt x="1212937" y="507304"/>
                      <a:pt x="1317321" y="569934"/>
                      <a:pt x="1365337" y="480164"/>
                    </a:cubicBezTo>
                    <a:cubicBezTo>
                      <a:pt x="1413354" y="390394"/>
                      <a:pt x="1421704" y="0"/>
                      <a:pt x="1453019" y="29227"/>
                    </a:cubicBezTo>
                    <a:cubicBezTo>
                      <a:pt x="1484334" y="58454"/>
                      <a:pt x="1521912" y="530268"/>
                      <a:pt x="1553227" y="655528"/>
                    </a:cubicBezTo>
                    <a:cubicBezTo>
                      <a:pt x="1584542" y="780788"/>
                      <a:pt x="1620032" y="787052"/>
                      <a:pt x="1640909" y="780789"/>
                    </a:cubicBezTo>
                    <a:cubicBezTo>
                      <a:pt x="1661786" y="774526"/>
                      <a:pt x="1655522" y="609599"/>
                      <a:pt x="1678487" y="617950"/>
                    </a:cubicBezTo>
                    <a:cubicBezTo>
                      <a:pt x="1701452" y="626301"/>
                      <a:pt x="1753644" y="824630"/>
                      <a:pt x="1778696" y="830893"/>
                    </a:cubicBezTo>
                    <a:cubicBezTo>
                      <a:pt x="1803748" y="837156"/>
                      <a:pt x="1793310" y="682668"/>
                      <a:pt x="1828800" y="655528"/>
                    </a:cubicBezTo>
                    <a:cubicBezTo>
                      <a:pt x="1864290" y="628388"/>
                      <a:pt x="1943622" y="693106"/>
                      <a:pt x="1991638" y="668054"/>
                    </a:cubicBezTo>
                    <a:cubicBezTo>
                      <a:pt x="2039654" y="643002"/>
                      <a:pt x="2085583" y="532356"/>
                      <a:pt x="2116898" y="505216"/>
                    </a:cubicBezTo>
                    <a:cubicBezTo>
                      <a:pt x="2148213" y="478076"/>
                      <a:pt x="2156565" y="486427"/>
                      <a:pt x="2179529" y="505216"/>
                    </a:cubicBezTo>
                    <a:cubicBezTo>
                      <a:pt x="2202493" y="524005"/>
                      <a:pt x="2233808" y="670142"/>
                      <a:pt x="2254685" y="617950"/>
                    </a:cubicBezTo>
                    <a:cubicBezTo>
                      <a:pt x="2275562" y="565758"/>
                      <a:pt x="2277649" y="227555"/>
                      <a:pt x="2304789" y="192065"/>
                    </a:cubicBezTo>
                    <a:cubicBezTo>
                      <a:pt x="2331929" y="156575"/>
                      <a:pt x="2394559" y="394570"/>
                      <a:pt x="2417523" y="405008"/>
                    </a:cubicBezTo>
                    <a:cubicBezTo>
                      <a:pt x="2440487" y="415446"/>
                      <a:pt x="2417523" y="237994"/>
                      <a:pt x="2442575" y="254695"/>
                    </a:cubicBezTo>
                    <a:cubicBezTo>
                      <a:pt x="2467627" y="271396"/>
                      <a:pt x="2540695" y="501041"/>
                      <a:pt x="2567835" y="505216"/>
                    </a:cubicBezTo>
                    <a:cubicBezTo>
                      <a:pt x="2594975" y="509391"/>
                      <a:pt x="2586624" y="302711"/>
                      <a:pt x="2605413" y="279747"/>
                    </a:cubicBezTo>
                    <a:cubicBezTo>
                      <a:pt x="2624202" y="256783"/>
                      <a:pt x="2647167" y="377868"/>
                      <a:pt x="2680570" y="367430"/>
                    </a:cubicBezTo>
                    <a:cubicBezTo>
                      <a:pt x="2713973" y="356992"/>
                      <a:pt x="2749463" y="225468"/>
                      <a:pt x="2805830" y="217117"/>
                    </a:cubicBezTo>
                    <a:cubicBezTo>
                      <a:pt x="2862197" y="208766"/>
                      <a:pt x="2968668" y="244258"/>
                      <a:pt x="3018772" y="317326"/>
                    </a:cubicBezTo>
                    <a:cubicBezTo>
                      <a:pt x="3068876" y="390395"/>
                      <a:pt x="3079315" y="632564"/>
                      <a:pt x="3106455" y="655528"/>
                    </a:cubicBezTo>
                    <a:cubicBezTo>
                      <a:pt x="3133595" y="678492"/>
                      <a:pt x="3158647" y="496865"/>
                      <a:pt x="3181611" y="455112"/>
                    </a:cubicBezTo>
                    <a:cubicBezTo>
                      <a:pt x="3204575" y="413359"/>
                      <a:pt x="3219189" y="402920"/>
                      <a:pt x="3244241" y="405008"/>
                    </a:cubicBezTo>
                    <a:cubicBezTo>
                      <a:pt x="3269293" y="407096"/>
                      <a:pt x="3308959" y="526093"/>
                      <a:pt x="3331923" y="467638"/>
                    </a:cubicBezTo>
                    <a:cubicBezTo>
                      <a:pt x="3354887" y="409183"/>
                      <a:pt x="3354887" y="22964"/>
                      <a:pt x="3382027" y="54279"/>
                    </a:cubicBezTo>
                    <a:cubicBezTo>
                      <a:pt x="3409167" y="85594"/>
                      <a:pt x="3471797" y="601249"/>
                      <a:pt x="3494761" y="655528"/>
                    </a:cubicBezTo>
                    <a:cubicBezTo>
                      <a:pt x="3517725" y="709807"/>
                      <a:pt x="3498936" y="400833"/>
                      <a:pt x="3519813" y="379956"/>
                    </a:cubicBezTo>
                    <a:cubicBezTo>
                      <a:pt x="3540690" y="359079"/>
                      <a:pt x="3599145" y="505216"/>
                      <a:pt x="3620022" y="530268"/>
                    </a:cubicBezTo>
                    <a:cubicBezTo>
                      <a:pt x="3640899" y="555320"/>
                      <a:pt x="3642986" y="542794"/>
                      <a:pt x="3645074" y="530268"/>
                    </a:cubicBezTo>
                  </a:path>
                </a:pathLst>
              </a:cu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Right Arrow 18"/>
            <p:cNvSpPr>
              <a:spLocks noChangeArrowheads="1"/>
            </p:cNvSpPr>
            <p:nvPr/>
          </p:nvSpPr>
          <p:spPr bwMode="auto">
            <a:xfrm>
              <a:off x="3549650" y="5692775"/>
              <a:ext cx="620713" cy="255588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0" y="6581775"/>
            <a:ext cx="403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, Adapted from Steve Seitz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Properties of convolution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r>
              <a:rPr lang="en-US" sz="2800" dirty="0" smtClean="0"/>
              <a:t>Shift invariant: </a:t>
            </a:r>
          </a:p>
          <a:p>
            <a:pPr lvl="1"/>
            <a:r>
              <a:rPr lang="en-US" sz="2400" dirty="0" smtClean="0"/>
              <a:t>Operator behaves the same everywhere, i.e. the value of the output depends on the pattern in the image neighborhood, not the position of the neighborhood.</a:t>
            </a:r>
          </a:p>
          <a:p>
            <a:r>
              <a:rPr lang="en-US" sz="2800" dirty="0" smtClean="0"/>
              <a:t>Superposition: </a:t>
            </a:r>
          </a:p>
          <a:p>
            <a:pPr lvl="1"/>
            <a:r>
              <a:rPr lang="en-US" sz="2400" dirty="0" err="1" smtClean="0"/>
              <a:t>h</a:t>
            </a:r>
            <a:r>
              <a:rPr lang="en-US" sz="2400" dirty="0" smtClean="0"/>
              <a:t> * (f1 + f2) = (</a:t>
            </a:r>
            <a:r>
              <a:rPr lang="en-US" sz="2400" dirty="0" err="1" smtClean="0"/>
              <a:t>h</a:t>
            </a:r>
            <a:r>
              <a:rPr lang="en-US" sz="2400" dirty="0" smtClean="0"/>
              <a:t> * f1) +  (</a:t>
            </a:r>
            <a:r>
              <a:rPr lang="en-US" sz="2400" dirty="0" err="1" smtClean="0"/>
              <a:t>h</a:t>
            </a:r>
            <a:r>
              <a:rPr lang="en-US" sz="2400" dirty="0" smtClean="0"/>
              <a:t> * f2) </a:t>
            </a:r>
          </a:p>
          <a:p>
            <a:pPr lvl="2">
              <a:buFontTx/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Properties of convolution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088" y="1055688"/>
            <a:ext cx="8945562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smtClean="0"/>
              <a:t>Commutative: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f * g = g * f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Associative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(f * g) * h = f * (g * h)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Distributes over addition</a:t>
            </a:r>
          </a:p>
          <a:p>
            <a:pPr>
              <a:spcAft>
                <a:spcPts val="600"/>
              </a:spcAft>
              <a:buFontTx/>
              <a:buNone/>
            </a:pPr>
            <a:r>
              <a:rPr lang="en-US" sz="2400" smtClean="0"/>
              <a:t>	f * (g + h) = (f * g) + (f * h)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Scalars factor out</a:t>
            </a:r>
          </a:p>
          <a:p>
            <a:pPr>
              <a:spcAft>
                <a:spcPts val="600"/>
              </a:spcAft>
              <a:buFontTx/>
              <a:buNone/>
            </a:pPr>
            <a:r>
              <a:rPr lang="en-US" sz="2400" smtClean="0"/>
              <a:t>	kf * g = f * kg = k(f * g)</a:t>
            </a:r>
            <a:endParaRPr lang="en-US" sz="2800" smtClean="0"/>
          </a:p>
          <a:p>
            <a:pPr>
              <a:spcAft>
                <a:spcPts val="600"/>
              </a:spcAft>
            </a:pPr>
            <a:r>
              <a:rPr lang="en-US" sz="2400" smtClean="0"/>
              <a:t>Identity: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unit impulse e = […, 0, 0, 1, 0, 0, …].  f * e =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F1FE0-E4FA-4B6E-A0D7-55B63853D9B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Separability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In some cases, filter is separable, and we can factor into two steps:</a:t>
            </a:r>
          </a:p>
          <a:p>
            <a:pPr lvl="1" eaLnBrk="1" hangingPunct="1"/>
            <a:r>
              <a:rPr lang="en-US" sz="2400" smtClean="0"/>
              <a:t>Convolve all rows</a:t>
            </a:r>
          </a:p>
          <a:p>
            <a:pPr lvl="1" eaLnBrk="1" hangingPunct="1"/>
            <a:r>
              <a:rPr lang="en-US" sz="2400" smtClean="0"/>
              <a:t>Convolve all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Separability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In some cases, filter is separable, and we can factor into two steps: e.g.,</a:t>
            </a:r>
          </a:p>
          <a:p>
            <a:pPr lvl="1" eaLnBrk="1" hangingPunct="1"/>
            <a:endParaRPr lang="en-US" sz="2000" smtClean="0"/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34872" r="21249" b="11194"/>
          <a:stretch>
            <a:fillRect/>
          </a:stretch>
        </p:blipFill>
        <p:spPr bwMode="auto">
          <a:xfrm>
            <a:off x="685800" y="2043113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3338513"/>
            <a:ext cx="4953000" cy="13716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4400" y="4786313"/>
            <a:ext cx="7467600" cy="1524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667375" y="2078038"/>
            <a:ext cx="34766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solidFill>
                  <a:srgbClr val="000000"/>
                </a:solidFill>
              </a:rPr>
              <a:t>What is the computational complexity advantage for a separable filter of size k x k, in terms of number of operations per output pixel?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4950" y="6248400"/>
            <a:ext cx="247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 * (</a:t>
            </a:r>
            <a:r>
              <a:rPr lang="en-US" dirty="0" err="1">
                <a:solidFill>
                  <a:srgbClr val="000000"/>
                </a:solidFill>
              </a:rPr>
              <a:t>g</a:t>
            </a:r>
            <a:r>
              <a:rPr lang="en-US" dirty="0">
                <a:solidFill>
                  <a:srgbClr val="000000"/>
                </a:solidFill>
              </a:rPr>
              <a:t> * </a:t>
            </a:r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dirty="0">
                <a:solidFill>
                  <a:srgbClr val="000000"/>
                </a:solidFill>
              </a:rPr>
              <a:t>) = (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 * </a:t>
            </a:r>
            <a:r>
              <a:rPr lang="en-US" dirty="0" err="1">
                <a:solidFill>
                  <a:srgbClr val="000000"/>
                </a:solidFill>
              </a:rPr>
              <a:t>g</a:t>
            </a:r>
            <a:r>
              <a:rPr lang="en-US" dirty="0">
                <a:solidFill>
                  <a:srgbClr val="000000"/>
                </a:solidFill>
              </a:rPr>
              <a:t>) * </a:t>
            </a:r>
            <a:r>
              <a:rPr lang="en-US" dirty="0" err="1">
                <a:solidFill>
                  <a:srgbClr val="000000"/>
                </a:solidFill>
              </a:rPr>
              <a:t>h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3913" name="TextBox 9"/>
          <p:cNvSpPr txBox="1">
            <a:spLocks noChangeArrowheads="1"/>
          </p:cNvSpPr>
          <p:nvPr/>
        </p:nvSpPr>
        <p:spPr bwMode="auto">
          <a:xfrm>
            <a:off x="701675" y="25161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914" name="TextBox 10"/>
          <p:cNvSpPr txBox="1">
            <a:spLocks noChangeArrowheads="1"/>
          </p:cNvSpPr>
          <p:nvPr/>
        </p:nvSpPr>
        <p:spPr bwMode="auto">
          <a:xfrm>
            <a:off x="3148013" y="18224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31925" y="364807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114800" y="1981200"/>
            <a:ext cx="12954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14800" y="3352800"/>
            <a:ext cx="12954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96000" y="4800600"/>
            <a:ext cx="3048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8" grpId="0"/>
      <p:bldP spid="12" grpId="0"/>
      <p:bldP spid="15" grpId="0" animBg="1"/>
      <p:bldP spid="16" grpId="1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Effect of smoothing filters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66700" y="0"/>
          <a:ext cx="687388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0"/>
                        <a:ext cx="687388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 descr="mean_filt"/>
          <p:cNvPicPr>
            <a:picLocks noChangeAspect="1" noChangeArrowheads="1"/>
          </p:cNvPicPr>
          <p:nvPr/>
        </p:nvPicPr>
        <p:blipFill>
          <a:blip r:embed="rId6" cstate="print"/>
          <a:srcRect t="38373" b="30167"/>
          <a:stretch>
            <a:fillRect/>
          </a:stretch>
        </p:blipFill>
        <p:spPr bwMode="auto">
          <a:xfrm>
            <a:off x="300038" y="1676400"/>
            <a:ext cx="777557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Box 5"/>
          <p:cNvSpPr txBox="1">
            <a:spLocks noChangeArrowheads="1"/>
          </p:cNvSpPr>
          <p:nvPr/>
        </p:nvSpPr>
        <p:spPr bwMode="auto">
          <a:xfrm>
            <a:off x="14319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Additive Gaussian noise</a:t>
            </a: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52292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124931" name="Picture 5"/>
          <p:cNvPicPr>
            <a:picLocks noChangeAspect="1" noChangeArrowheads="1"/>
          </p:cNvPicPr>
          <p:nvPr/>
        </p:nvPicPr>
        <p:blipFill>
          <a:blip r:embed="rId3" cstate="print"/>
          <a:srcRect l="37692" t="44589" r="17421" b="25266"/>
          <a:stretch>
            <a:fillRect/>
          </a:stretch>
        </p:blipFill>
        <p:spPr bwMode="auto">
          <a:xfrm>
            <a:off x="381000" y="1808163"/>
            <a:ext cx="4724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2" name="Rectangle 6"/>
          <p:cNvSpPr>
            <a:spLocks noChangeArrowheads="1"/>
          </p:cNvSpPr>
          <p:nvPr/>
        </p:nvSpPr>
        <p:spPr bwMode="auto">
          <a:xfrm>
            <a:off x="381000" y="1579563"/>
            <a:ext cx="1752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1785938"/>
            <a:ext cx="3878262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Removes spikes: good for impulse, salt &amp; pepper noise</a:t>
            </a:r>
          </a:p>
          <a:p>
            <a:pPr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  Non-linear filter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D8CFD-4585-4D93-9FEF-66D34243BB3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446088" y="154305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61" name="TextBox 9"/>
          <p:cNvSpPr txBox="1">
            <a:spLocks noChangeArrowheads="1"/>
          </p:cNvSpPr>
          <p:nvPr/>
        </p:nvSpPr>
        <p:spPr bwMode="auto">
          <a:xfrm>
            <a:off x="3038475" y="5842000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Plots of a </a:t>
            </a:r>
            <a:r>
              <a:rPr lang="en-US" dirty="0" smtClean="0">
                <a:solidFill>
                  <a:srgbClr val="000000"/>
                </a:solidFill>
              </a:rPr>
              <a:t>col </a:t>
            </a:r>
            <a:r>
              <a:rPr lang="en-US" dirty="0">
                <a:solidFill>
                  <a:srgbClr val="000000"/>
                </a:solidFill>
              </a:rPr>
              <a:t>of the image</a:t>
            </a:r>
          </a:p>
        </p:txBody>
      </p:sp>
      <p:sp>
        <p:nvSpPr>
          <p:cNvPr id="125962" name="TextBox 9"/>
          <p:cNvSpPr txBox="1">
            <a:spLocks noChangeArrowheads="1"/>
          </p:cNvSpPr>
          <p:nvPr/>
        </p:nvSpPr>
        <p:spPr bwMode="auto">
          <a:xfrm>
            <a:off x="2051050" y="6273800"/>
            <a:ext cx="6157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</a:rPr>
              <a:t>Matlab</a:t>
            </a:r>
            <a:r>
              <a:rPr lang="en-US" sz="2400" b="0" dirty="0">
                <a:solidFill>
                  <a:srgbClr val="000000"/>
                </a:solidFill>
              </a:rPr>
              <a:t>: output </a:t>
            </a:r>
            <a:r>
              <a:rPr lang="en-US" sz="2400" b="0" dirty="0" err="1">
                <a:solidFill>
                  <a:srgbClr val="000000"/>
                </a:solidFill>
              </a:rPr>
              <a:t>im</a:t>
            </a:r>
            <a:r>
              <a:rPr lang="en-US" sz="2400" b="0" dirty="0">
                <a:solidFill>
                  <a:srgbClr val="000000"/>
                </a:solidFill>
              </a:rPr>
              <a:t> = medfilt2(im, [</a:t>
            </a:r>
            <a:r>
              <a:rPr lang="en-US" sz="2400" b="0" dirty="0" err="1">
                <a:solidFill>
                  <a:srgbClr val="000000"/>
                </a:solidFill>
              </a:rPr>
              <a:t>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w</a:t>
            </a:r>
            <a:r>
              <a:rPr lang="en-US" sz="2400" b="0" dirty="0">
                <a:solidFill>
                  <a:srgbClr val="000000"/>
                </a:solidFill>
              </a:rPr>
              <a:t>]);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credit: Martial Hebert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5800" y="3873748"/>
            <a:ext cx="7162800" cy="24508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131840" y="1238250"/>
            <a:ext cx="0" cy="26227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2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Median filter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en-US" sz="2400" smtClean="0"/>
              <a:t>Median filter is edge preserving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5606" r="15897" b="5316"/>
          <a:stretch>
            <a:fillRect/>
          </a:stretch>
        </p:blipFill>
        <p:spPr bwMode="auto">
          <a:xfrm>
            <a:off x="228600" y="1304925"/>
            <a:ext cx="86868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TextBox 4"/>
          <p:cNvSpPr txBox="1">
            <a:spLocks noChangeArrowheads="1"/>
          </p:cNvSpPr>
          <p:nvPr/>
        </p:nvSpPr>
        <p:spPr bwMode="auto">
          <a:xfrm>
            <a:off x="3200400" y="65198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000000"/>
                </a:solidFill>
                <a:latin typeface="Calibri" pitchFamily="34" charset="0"/>
              </a:rPr>
              <a:t>Aude Oliva &amp; Antonio Torralba &amp; Philippe G Schyns, SIGGRAPH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9600" y="1524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0" hangingPunct="0">
              <a:defRPr/>
            </a:pPr>
            <a:r>
              <a:rPr lang="en-US" sz="4000" b="0" dirty="0">
                <a:ea typeface="+mj-ea"/>
                <a:cs typeface="Arial" pitchFamily="34" charset="0"/>
              </a:rPr>
              <a:t>Filtering application: Hybrid Images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8600" y="1143000"/>
            <a:ext cx="8686800" cy="5410200"/>
            <a:chOff x="228600" y="1143000"/>
            <a:chExt cx="8686800" cy="5410200"/>
          </a:xfrm>
        </p:grpSpPr>
        <p:grpSp>
          <p:nvGrpSpPr>
            <p:cNvPr id="11" name="Group 10"/>
            <p:cNvGrpSpPr/>
            <p:nvPr/>
          </p:nvGrpSpPr>
          <p:grpSpPr>
            <a:xfrm>
              <a:off x="228600" y="1143000"/>
              <a:ext cx="8686800" cy="5257800"/>
              <a:chOff x="228600" y="1143000"/>
              <a:chExt cx="8686800" cy="52578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28600" y="1143000"/>
                <a:ext cx="4495800" cy="5257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1219200"/>
                <a:ext cx="72390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81000" y="2819400"/>
              <a:ext cx="5410200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267200" y="1676400"/>
            <a:ext cx="15240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Application: Hybrid Images</a:t>
            </a:r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990600"/>
            <a:ext cx="1979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00"/>
                </a:solidFill>
              </a:rPr>
              <a:t>Gaussian 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43894" y="5066506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295400" y="5410200"/>
            <a:ext cx="1995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00"/>
                </a:solidFill>
              </a:rPr>
              <a:t>Laplacian Filter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00400" y="4876800"/>
            <a:ext cx="4371975" cy="1349375"/>
            <a:chOff x="144" y="1161"/>
            <a:chExt cx="6144" cy="2806"/>
          </a:xfrm>
        </p:grpSpPr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" name="Photo Editor Photo" r:id="rId7" imgW="4133333" imgH="2905531" progId="">
                    <p:embed/>
                  </p:oleObj>
                </mc:Choice>
                <mc:Fallback>
                  <p:oleObj name="Photo Editor Photo" r:id="rId7" imgW="4133333" imgH="2905531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6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solidFill>
                    <a:srgbClr val="000000"/>
                  </a:solidFill>
                </a:rPr>
                <a:t>Gaussian</a:t>
              </a:r>
            </a:p>
          </p:txBody>
        </p:sp>
        <p:grpSp>
          <p:nvGrpSpPr>
            <p:cNvPr id="3087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3092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</a:rPr>
                  <a:t>unit impulse</a:t>
                </a:r>
              </a:p>
            </p:txBody>
          </p:sp>
        </p:grpSp>
        <p:pic>
          <p:nvPicPr>
            <p:cNvPr id="3088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20" descr="log"/>
            <p:cNvPicPr>
              <a:picLocks noChangeAspect="1" noChangeArrowheads="1"/>
            </p:cNvPicPr>
            <p:nvPr/>
          </p:nvPicPr>
          <p:blipFill>
            <a:blip r:embed="rId10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0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1" name="Text Box 5"/>
            <p:cNvSpPr txBox="1">
              <a:spLocks noChangeArrowheads="1"/>
            </p:cNvSpPr>
            <p:nvPr/>
          </p:nvSpPr>
          <p:spPr bwMode="auto">
            <a:xfrm>
              <a:off x="4748" y="3697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solidFill>
                    <a:srgbClr val="000000"/>
                  </a:solidFill>
                </a:rPr>
                <a:t>Laplacian of Gaussian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871663" y="2133600"/>
            <a:ext cx="8636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8175" y="2528888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Photo Editor Photo" r:id="rId12" imgW="4133333" imgH="2905531" progId="">
                  <p:embed/>
                </p:oleObj>
              </mc:Choice>
              <mc:Fallback>
                <p:oleObj name="Photo Editor Photo" r:id="rId12" imgW="4133333" imgH="290553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28888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20" descr="log"/>
          <p:cNvPicPr>
            <a:picLocks noChangeAspect="1" noChangeArrowheads="1"/>
          </p:cNvPicPr>
          <p:nvPr/>
        </p:nvPicPr>
        <p:blipFill>
          <a:blip r:embed="rId10" cstate="print">
            <a:lum contrast="20000"/>
          </a:blip>
          <a:srcRect/>
          <a:stretch>
            <a:fillRect/>
          </a:stretch>
        </p:blipFill>
        <p:spPr bwMode="auto">
          <a:xfrm>
            <a:off x="1871663" y="386080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990600"/>
            <a:ext cx="8534400" cy="5410200"/>
            <a:chOff x="0" y="990600"/>
            <a:chExt cx="8534400" cy="5410200"/>
          </a:xfrm>
        </p:grpSpPr>
        <p:sp>
          <p:nvSpPr>
            <p:cNvPr id="30" name="Rectangle 29"/>
            <p:cNvSpPr/>
            <p:nvPr/>
          </p:nvSpPr>
          <p:spPr>
            <a:xfrm>
              <a:off x="0" y="990600"/>
              <a:ext cx="4800600" cy="243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57600" y="4800600"/>
              <a:ext cx="4876800" cy="16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2" name="Content Placeholder 2"/>
          <p:cNvSpPr>
            <a:spLocks noGrp="1"/>
          </p:cNvSpPr>
          <p:nvPr>
            <p:ph idx="1"/>
          </p:nvPr>
        </p:nvSpPr>
        <p:spPr>
          <a:xfrm>
            <a:off x="3352800" y="838200"/>
            <a:ext cx="5791200" cy="914400"/>
          </a:xfrm>
        </p:spPr>
        <p:txBody>
          <a:bodyPr/>
          <a:lstStyle/>
          <a:p>
            <a:pPr algn="ctr">
              <a:buFont typeface="Arial" pitchFamily="34" charset="0"/>
              <a:buNone/>
            </a:pPr>
            <a:r>
              <a:rPr lang="en-US" sz="2400" dirty="0" smtClean="0"/>
              <a:t>	A. </a:t>
            </a:r>
            <a:r>
              <a:rPr lang="en-US" sz="2400" dirty="0" err="1" smtClean="0"/>
              <a:t>Oliva</a:t>
            </a:r>
            <a:r>
              <a:rPr lang="en-US" sz="2400" dirty="0" smtClean="0"/>
              <a:t>, A. </a:t>
            </a:r>
            <a:r>
              <a:rPr lang="en-US" sz="2400" dirty="0" err="1" smtClean="0"/>
              <a:t>Torralba</a:t>
            </a:r>
            <a:r>
              <a:rPr lang="en-US" sz="2400" dirty="0" smtClean="0"/>
              <a:t>, P.G. </a:t>
            </a:r>
            <a:r>
              <a:rPr lang="en-US" sz="2400" dirty="0" err="1" smtClean="0"/>
              <a:t>Schyns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>
                <a:hlinkClick r:id="rId13"/>
              </a:rPr>
              <a:t>“Hybrid Images,”</a:t>
            </a:r>
            <a:r>
              <a:rPr lang="en-US" sz="2400" dirty="0" smtClean="0"/>
              <a:t> SIGGRAPH 2006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3429000"/>
            <a:ext cx="480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432051" y="2362200"/>
            <a:ext cx="429768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53244"/>
          <a:stretch/>
        </p:blipFill>
        <p:spPr bwMode="auto">
          <a:xfrm>
            <a:off x="8153400" y="5080934"/>
            <a:ext cx="796847" cy="55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4" grpId="0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28800"/>
            <a:ext cx="51974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>
                <a:solidFill>
                  <a:srgbClr val="000000"/>
                </a:solidFill>
              </a:rPr>
              <a:t>Digital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82B40-C848-4473-87A9-AF439C9D373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Derek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12260" y="2993434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CMOS sensor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29028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4441" r="16409" b="6117"/>
          <a:stretch>
            <a:fillRect/>
          </a:stretch>
        </p:blipFill>
        <p:spPr bwMode="auto">
          <a:xfrm>
            <a:off x="215900" y="836613"/>
            <a:ext cx="86868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TextBox 5"/>
          <p:cNvSpPr txBox="1">
            <a:spLocks noChangeArrowheads="1"/>
          </p:cNvSpPr>
          <p:nvPr/>
        </p:nvSpPr>
        <p:spPr bwMode="auto">
          <a:xfrm>
            <a:off x="3200400" y="65198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000000"/>
                </a:solidFill>
                <a:latin typeface="Calibri" pitchFamily="34" charset="0"/>
              </a:rPr>
              <a:t>Aude Oliva &amp; Antonio Torralba &amp; Philippe G Schyns, SIGGRAPH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0052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16850" r="16409" b="5316"/>
          <a:stretch>
            <a:fillRect/>
          </a:stretch>
        </p:blipFill>
        <p:spPr bwMode="auto">
          <a:xfrm>
            <a:off x="228600" y="228600"/>
            <a:ext cx="8534400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3" name="TextBox 4"/>
          <p:cNvSpPr txBox="1">
            <a:spLocks noChangeArrowheads="1"/>
          </p:cNvSpPr>
          <p:nvPr/>
        </p:nvSpPr>
        <p:spPr bwMode="auto">
          <a:xfrm>
            <a:off x="3200400" y="65198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000000"/>
                </a:solidFill>
                <a:latin typeface="Calibri" pitchFamily="34" charset="0"/>
              </a:rPr>
              <a:t>Aude Oliva &amp; Antonio Torralba &amp; Philippe G Schyns, SIGGRAPH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Image formation</a:t>
            </a:r>
          </a:p>
          <a:p>
            <a:r>
              <a:rPr lang="en-US" sz="2800" dirty="0" smtClean="0"/>
              <a:t>Image “noise”</a:t>
            </a:r>
          </a:p>
          <a:p>
            <a:r>
              <a:rPr lang="en-US" sz="2800" dirty="0" smtClean="0"/>
              <a:t>Linear filters and convolution useful for</a:t>
            </a:r>
          </a:p>
          <a:p>
            <a:pPr lvl="1"/>
            <a:r>
              <a:rPr lang="en-US" sz="2400" dirty="0" smtClean="0"/>
              <a:t>Enhancing images (smoothing, removing noise)</a:t>
            </a:r>
          </a:p>
          <a:p>
            <a:pPr lvl="2"/>
            <a:r>
              <a:rPr lang="en-US" sz="2000" dirty="0" smtClean="0"/>
              <a:t>Box filter</a:t>
            </a:r>
          </a:p>
          <a:p>
            <a:pPr lvl="2"/>
            <a:r>
              <a:rPr lang="en-US" sz="2000" dirty="0" smtClean="0"/>
              <a:t>Gaussian filter</a:t>
            </a:r>
          </a:p>
          <a:p>
            <a:pPr lvl="2"/>
            <a:r>
              <a:rPr lang="en-US" sz="2000" dirty="0" smtClean="0"/>
              <a:t>Impact of scale / width of smoothing filter</a:t>
            </a:r>
          </a:p>
          <a:p>
            <a:pPr lvl="1"/>
            <a:r>
              <a:rPr lang="en-US" sz="2400" dirty="0" smtClean="0"/>
              <a:t>Detecting features (next time)</a:t>
            </a:r>
          </a:p>
          <a:p>
            <a:r>
              <a:rPr lang="en-US" sz="2800" dirty="0" smtClean="0"/>
              <a:t>Separable filters more efficient </a:t>
            </a:r>
          </a:p>
          <a:p>
            <a:r>
              <a:rPr lang="en-US" sz="2800" dirty="0" smtClean="0"/>
              <a:t>Median filter: a non-linear filter, edge-preserving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446088" y="-149225"/>
            <a:ext cx="8229600" cy="1143000"/>
          </a:xfrm>
        </p:spPr>
        <p:txBody>
          <a:bodyPr/>
          <a:lstStyle/>
          <a:p>
            <a:r>
              <a:rPr lang="en-US" smtClean="0"/>
              <a:t>Coming up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>
          <a:xfrm>
            <a:off x="215900" y="1412875"/>
            <a:ext cx="8734425" cy="4525963"/>
          </a:xfrm>
        </p:spPr>
        <p:txBody>
          <a:bodyPr/>
          <a:lstStyle/>
          <a:p>
            <a:r>
              <a:rPr lang="en-US" dirty="0" smtClean="0"/>
              <a:t>Next Friday (4</a:t>
            </a:r>
            <a:r>
              <a:rPr lang="en-US" smtClean="0"/>
              <a:t>/13)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PS0 is due via Canvas, 11:59 PM</a:t>
            </a:r>
          </a:p>
          <a:p>
            <a:endParaRPr lang="en-US" dirty="0" smtClean="0"/>
          </a:p>
          <a:p>
            <a:r>
              <a:rPr lang="en-US" dirty="0" smtClean="0"/>
              <a:t>Tuesday:</a:t>
            </a:r>
          </a:p>
          <a:p>
            <a:pPr lvl="1"/>
            <a:r>
              <a:rPr lang="en-US" dirty="0" smtClean="0"/>
              <a:t>Filtering part 2: filtering for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71BCC-DA27-491B-9E52-F0C7DD52F0C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Tuesday!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static.howstuffworks.com/gif/digital-camera-bay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219200"/>
            <a:ext cx="599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>
                <a:solidFill>
                  <a:srgbClr val="000000"/>
                </a:solidFill>
              </a:rPr>
              <a:t>Digital color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BD328-3278-48A8-A58E-4A578C3D756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 descr="BayerPatternFil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088828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Color Sensing: Bayer Grid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0871" y="4219600"/>
            <a:ext cx="3078612" cy="75748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Estimate RGB at each cell from neighboring values</a:t>
            </a:r>
          </a:p>
        </p:txBody>
      </p:sp>
      <p:pic>
        <p:nvPicPr>
          <p:cNvPr id="29700" name="Picture 4" descr="ccd_interpo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70" y="16288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6519446"/>
            <a:ext cx="3672800" cy="338554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http://en.wikipedia.org/wiki/Bayer_filter</a:t>
            </a:r>
            <a:endParaRPr lang="en-US" sz="1600" dirty="0">
              <a:solidFill>
                <a:srgbClr val="00CC99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hangingPunct="0"/>
            <a:r>
              <a:rPr 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5001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10800</TotalTime>
  <Words>5154</Words>
  <Application>Microsoft Macintosh PowerPoint</Application>
  <PresentationFormat>On-screen Show (4:3)</PresentationFormat>
  <Paragraphs>3311</Paragraphs>
  <Slides>74</Slides>
  <Notes>71</Notes>
  <HiddenSlides>1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Default Design</vt:lpstr>
      <vt:lpstr>8_Default Design</vt:lpstr>
      <vt:lpstr>2_Default Design</vt:lpstr>
      <vt:lpstr>2_Blank Presentation</vt:lpstr>
      <vt:lpstr>1_Default Design</vt:lpstr>
      <vt:lpstr>5_Default Design</vt:lpstr>
      <vt:lpstr>1_Office Theme</vt:lpstr>
      <vt:lpstr>9_Default Design</vt:lpstr>
      <vt:lpstr>Photo Editor Photo</vt:lpstr>
      <vt:lpstr>Equation</vt:lpstr>
      <vt:lpstr>Linear Filters April 5th, 2018</vt:lpstr>
      <vt:lpstr>Announcements</vt:lpstr>
      <vt:lpstr>Plan for today</vt:lpstr>
      <vt:lpstr>Image Formation</vt:lpstr>
      <vt:lpstr>Digital camera</vt:lpstr>
      <vt:lpstr>Digital images</vt:lpstr>
      <vt:lpstr>PowerPoint Presentation</vt:lpstr>
      <vt:lpstr>PowerPoint Presentation</vt:lpstr>
      <vt:lpstr>Color Sensing: Bayer Grid</vt:lpstr>
      <vt:lpstr>PowerPoint Presentation</vt:lpstr>
      <vt:lpstr>Images in Matlab</vt:lpstr>
      <vt:lpstr>Image filtering</vt:lpstr>
      <vt:lpstr>Motivation: noise reduction</vt:lpstr>
      <vt:lpstr>Common types of noise</vt:lpstr>
      <vt:lpstr>Gaussian noise</vt:lpstr>
      <vt:lpstr>Motivation: noise reduction</vt:lpstr>
      <vt:lpstr>First attempt at a solution</vt:lpstr>
      <vt:lpstr>First attempt at a solution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Correlation filtering</vt:lpstr>
      <vt:lpstr>Correlation filtering</vt:lpstr>
      <vt:lpstr>Averaging filter</vt:lpstr>
      <vt:lpstr>Smoothing by averaging</vt:lpstr>
      <vt:lpstr>Boundary issues</vt:lpstr>
      <vt:lpstr>Boundary issues</vt:lpstr>
      <vt:lpstr>Boundary issues</vt:lpstr>
      <vt:lpstr>Gaussian filter</vt:lpstr>
      <vt:lpstr>Smoothing with a Gaussian</vt:lpstr>
      <vt:lpstr>Smoothing with a box-filter</vt:lpstr>
      <vt:lpstr>Gaussian filters</vt:lpstr>
      <vt:lpstr>Gaussian filters</vt:lpstr>
      <vt:lpstr>Matlab</vt:lpstr>
      <vt:lpstr>Smoothing with a Gaussian</vt:lpstr>
      <vt:lpstr>Properties of smoothing filters</vt:lpstr>
      <vt:lpstr>Filtering an impulse signal</vt:lpstr>
      <vt:lpstr>Convolution</vt:lpstr>
      <vt:lpstr>Convolution vs. correlation</vt:lpstr>
      <vt:lpstr>Predict the outputs using correlation filtering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Filtering examples: sharpening</vt:lpstr>
      <vt:lpstr>Properties of convolution</vt:lpstr>
      <vt:lpstr>Properties of convolution</vt:lpstr>
      <vt:lpstr>Separability</vt:lpstr>
      <vt:lpstr>Separability</vt:lpstr>
      <vt:lpstr>Effect of smoothing filters</vt:lpstr>
      <vt:lpstr>Median filter</vt:lpstr>
      <vt:lpstr>Median filter</vt:lpstr>
      <vt:lpstr>Median filter</vt:lpstr>
      <vt:lpstr>PowerPoint Presentation</vt:lpstr>
      <vt:lpstr>Application: Hybrid Images</vt:lpstr>
      <vt:lpstr>PowerPoint Presentation</vt:lpstr>
      <vt:lpstr>PowerPoint Presentation</vt:lpstr>
      <vt:lpstr>Summary</vt:lpstr>
      <vt:lpstr>Coming up</vt:lpstr>
      <vt:lpstr>Questions?</vt:lpstr>
    </vt:vector>
  </TitlesOfParts>
  <Company>UTCS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Color</dc:title>
  <dc:creator/>
  <cp:lastModifiedBy>Yong Jae Lee</cp:lastModifiedBy>
  <cp:revision>581</cp:revision>
  <dcterms:created xsi:type="dcterms:W3CDTF">2013-10-08T22:01:15Z</dcterms:created>
  <dcterms:modified xsi:type="dcterms:W3CDTF">2018-04-05T16:27:56Z</dcterms:modified>
</cp:coreProperties>
</file>